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2"/>
  </p:notesMasterIdLst>
  <p:sldIdLst>
    <p:sldId id="257" r:id="rId2"/>
    <p:sldId id="256" r:id="rId3"/>
    <p:sldId id="258" r:id="rId4"/>
    <p:sldId id="259" r:id="rId5"/>
    <p:sldId id="287" r:id="rId6"/>
    <p:sldId id="260" r:id="rId7"/>
    <p:sldId id="282" r:id="rId8"/>
    <p:sldId id="288" r:id="rId9"/>
    <p:sldId id="289" r:id="rId10"/>
    <p:sldId id="290" r:id="rId11"/>
    <p:sldId id="292" r:id="rId12"/>
    <p:sldId id="293" r:id="rId13"/>
    <p:sldId id="294" r:id="rId14"/>
    <p:sldId id="285" r:id="rId15"/>
    <p:sldId id="303" r:id="rId16"/>
    <p:sldId id="295" r:id="rId17"/>
    <p:sldId id="279" r:id="rId18"/>
    <p:sldId id="296" r:id="rId19"/>
    <p:sldId id="280" r:id="rId20"/>
    <p:sldId id="291" r:id="rId21"/>
    <p:sldId id="297" r:id="rId22"/>
    <p:sldId id="306" r:id="rId23"/>
    <p:sldId id="307" r:id="rId24"/>
    <p:sldId id="283" r:id="rId25"/>
    <p:sldId id="298" r:id="rId26"/>
    <p:sldId id="286" r:id="rId27"/>
    <p:sldId id="299" r:id="rId28"/>
    <p:sldId id="300" r:id="rId29"/>
    <p:sldId id="301" r:id="rId30"/>
    <p:sldId id="30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p:restoredTop sz="95631"/>
  </p:normalViewPr>
  <p:slideViewPr>
    <p:cSldViewPr snapToGrid="0" snapToObjects="1" showGuides="1">
      <p:cViewPr varScale="1">
        <p:scale>
          <a:sx n="100" d="100"/>
          <a:sy n="100" d="100"/>
        </p:scale>
        <p:origin x="168" y="168"/>
      </p:cViewPr>
      <p:guideLst>
        <p:guide orient="horz" pos="2160"/>
        <p:guide pos="29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C79AA-DFF2-8F47-B984-1CB6E1A0F88B}" type="datetimeFigureOut">
              <a:rPr lang="en-US" smtClean="0"/>
              <a:t>11/22/20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4C50A-446A-6449-9D52-E197C2A0B858}" type="slidenum">
              <a:rPr lang="en-US" smtClean="0"/>
              <a:t>‹#›</a:t>
            </a:fld>
            <a:endParaRPr lang="en-US"/>
          </a:p>
        </p:txBody>
      </p:sp>
    </p:spTree>
    <p:extLst>
      <p:ext uri="{BB962C8B-B14F-4D97-AF65-F5344CB8AC3E}">
        <p14:creationId xmlns:p14="http://schemas.microsoft.com/office/powerpoint/2010/main" val="2985412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ncbi.nlm.nih.gov/probe/docs/techcaps" TargetMode="External"/><Relationship Id="rId3" Type="http://schemas.openxmlformats.org/officeDocument/2006/relationships/hyperlink" Target="https://www.ncbi.nlm.nih.gov/probe/docs/glossary#re" TargetMode="External"/><Relationship Id="rId7" Type="http://schemas.openxmlformats.org/officeDocument/2006/relationships/hyperlink" Target="https://www.ncbi.nlm.nih.gov/probe/docs/glossary#prim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robe/docs/techpcr" TargetMode="External"/><Relationship Id="rId5" Type="http://schemas.openxmlformats.org/officeDocument/2006/relationships/hyperlink" Target="https://www.ncbi.nlm.nih.gov/probe/docs/glossary#indel" TargetMode="External"/><Relationship Id="rId4" Type="http://schemas.openxmlformats.org/officeDocument/2006/relationships/hyperlink" Target="https://www.ncbi.nlm.nih.gov/probe/docs/glossary#snp" TargetMode="External"/><Relationship Id="rId9" Type="http://schemas.openxmlformats.org/officeDocument/2006/relationships/hyperlink" Target="https://www.ncbi.nlm.nih.gov/probe/docs/applmapp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C50A-446A-6449-9D52-E197C2A0B858}" type="slidenum">
              <a:rPr lang="en-US" smtClean="0"/>
              <a:t>1</a:t>
            </a:fld>
            <a:endParaRPr lang="en-US"/>
          </a:p>
        </p:txBody>
      </p:sp>
    </p:spTree>
    <p:extLst>
      <p:ext uri="{BB962C8B-B14F-4D97-AF65-F5344CB8AC3E}">
        <p14:creationId xmlns:p14="http://schemas.microsoft.com/office/powerpoint/2010/main" val="160695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About meiosis and mitosis</a:t>
            </a:r>
          </a:p>
        </p:txBody>
      </p:sp>
      <p:sp>
        <p:nvSpPr>
          <p:cNvPr id="4" name="Slide Number Placeholder 3"/>
          <p:cNvSpPr>
            <a:spLocks noGrp="1"/>
          </p:cNvSpPr>
          <p:nvPr>
            <p:ph type="sldNum" sz="quarter" idx="5"/>
          </p:nvPr>
        </p:nvSpPr>
        <p:spPr/>
        <p:txBody>
          <a:bodyPr/>
          <a:lstStyle/>
          <a:p>
            <a:fld id="{C4C9BB0F-C756-3843-BF0C-035A9A05241D}" type="slidenum">
              <a:rPr lang="en-US" smtClean="0"/>
              <a:t>3</a:t>
            </a:fld>
            <a:endParaRPr lang="en-US"/>
          </a:p>
        </p:txBody>
      </p:sp>
    </p:spTree>
    <p:extLst>
      <p:ext uri="{BB962C8B-B14F-4D97-AF65-F5344CB8AC3E}">
        <p14:creationId xmlns:p14="http://schemas.microsoft.com/office/powerpoint/2010/main" val="359793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C50A-446A-6449-9D52-E197C2A0B858}" type="slidenum">
              <a:rPr lang="en-US" smtClean="0"/>
              <a:t>8</a:t>
            </a:fld>
            <a:endParaRPr lang="en-US"/>
          </a:p>
        </p:txBody>
      </p:sp>
    </p:spTree>
    <p:extLst>
      <p:ext uri="{BB962C8B-B14F-4D97-AF65-F5344CB8AC3E}">
        <p14:creationId xmlns:p14="http://schemas.microsoft.com/office/powerpoint/2010/main" val="356058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Worked 8 long years on </a:t>
            </a:r>
            <a:r>
              <a:rPr lang="en-US" i="1" dirty="0"/>
              <a:t>Pisum sativum/</a:t>
            </a:r>
            <a:r>
              <a:rPr lang="en-US" dirty="0"/>
              <a:t>pea </a:t>
            </a:r>
            <a:r>
              <a:rPr lang="en-US" i="1" dirty="0"/>
              <a:t>– </a:t>
            </a:r>
            <a:r>
              <a:rPr lang="en-US" b="1" dirty="0"/>
              <a:t>a good model </a:t>
            </a:r>
            <a:r>
              <a:rPr lang="en-US" dirty="0"/>
              <a:t>by raising a large population.</a:t>
            </a:r>
          </a:p>
          <a:p>
            <a:pPr marL="285750" indent="-285750">
              <a:buFontTx/>
              <a:buChar char="-"/>
            </a:pPr>
            <a:r>
              <a:rPr lang="en-US" dirty="0"/>
              <a:t>Wanted to understand how traits/characters are transferred from one generation to another - hence framed </a:t>
            </a:r>
            <a:r>
              <a:rPr lang="en-US" b="1" dirty="0"/>
              <a:t>“principles of heredity” </a:t>
            </a:r>
          </a:p>
          <a:p>
            <a:pPr marL="285750" indent="-285750">
              <a:buFontTx/>
              <a:buChar char="-"/>
            </a:pPr>
            <a:endParaRPr lang="en-US" dirty="0"/>
          </a:p>
          <a:p>
            <a:pPr marL="285750" indent="-285750">
              <a:buFontTx/>
              <a:buChar char="-"/>
            </a:pPr>
            <a:r>
              <a:rPr lang="en-US" dirty="0"/>
              <a:t>“Law of dominance” - meticulously counting peas, termed </a:t>
            </a:r>
            <a:r>
              <a:rPr lang="en-US" b="1" dirty="0"/>
              <a:t>“dominant” </a:t>
            </a:r>
            <a:r>
              <a:rPr lang="en-US" dirty="0"/>
              <a:t>and </a:t>
            </a:r>
            <a:r>
              <a:rPr lang="en-US" b="1" dirty="0"/>
              <a:t>“recessive”</a:t>
            </a:r>
            <a:r>
              <a:rPr lang="en-US" dirty="0"/>
              <a:t>.</a:t>
            </a:r>
          </a:p>
          <a:p>
            <a:pPr marL="285750" indent="-285750">
              <a:buFontTx/>
              <a:buChar char="-"/>
            </a:pPr>
            <a:r>
              <a:rPr lang="en-US" dirty="0"/>
              <a:t>Identified 7 different characters in peas but single gene- he didn’t deal with quantitative characters.</a:t>
            </a:r>
          </a:p>
          <a:p>
            <a:pPr marL="285750" indent="-285750">
              <a:buFontTx/>
              <a:buChar char="-"/>
            </a:pPr>
            <a:r>
              <a:rPr lang="en-US" dirty="0"/>
              <a:t>Used statistical methods to analyze and predict inheritance.</a:t>
            </a:r>
          </a:p>
          <a:p>
            <a:pPr marL="171450" indent="-171450">
              <a:buFontTx/>
              <a:buChar char="-"/>
            </a:pPr>
            <a:endParaRPr lang="en-US" dirty="0"/>
          </a:p>
          <a:p>
            <a:pPr marL="171450" indent="-171450">
              <a:buFontTx/>
              <a:buChar char="-"/>
            </a:pPr>
            <a:r>
              <a:rPr lang="en-US" dirty="0"/>
              <a:t>“Law of segregation or purity of gametes” - Mendel wanted a hybrid crossing white and purple – mix of both but he got only one of the gene copies or alleles/phenotypes – law of segregation and that happens in sex cells.</a:t>
            </a:r>
          </a:p>
          <a:p>
            <a:pPr marL="171450" indent="-171450">
              <a:buFontTx/>
              <a:buChar char="-"/>
            </a:pPr>
            <a:r>
              <a:rPr lang="en-US" dirty="0"/>
              <a:t>Identical copies of two factors – homozygous or else het. Alternative forms of a factor called an allele. An individual’s phenotype is determined by genotype or allele and environment.</a:t>
            </a:r>
          </a:p>
          <a:p>
            <a:pPr marL="171450" indent="-171450">
              <a:buFontTx/>
              <a:buChar char="-"/>
            </a:pPr>
            <a:endParaRPr lang="en-US" dirty="0"/>
          </a:p>
          <a:p>
            <a:pPr marL="171450" indent="-171450">
              <a:buFontTx/>
              <a:buChar char="-"/>
            </a:pPr>
            <a:r>
              <a:rPr lang="en-US" dirty="0"/>
              <a:t>“Law of independent assortment” - For each trait, an individual possesses two alleles – one given by female parent and another by male parent.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8C4C50A-446A-6449-9D52-E197C2A0B858}" type="slidenum">
              <a:rPr lang="en-US" smtClean="0"/>
              <a:t>9</a:t>
            </a:fld>
            <a:endParaRPr lang="en-US"/>
          </a:p>
        </p:txBody>
      </p:sp>
    </p:spTree>
    <p:extLst>
      <p:ext uri="{BB962C8B-B14F-4D97-AF65-F5344CB8AC3E}">
        <p14:creationId xmlns:p14="http://schemas.microsoft.com/office/powerpoint/2010/main" val="393567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C50A-446A-6449-9D52-E197C2A0B858}" type="slidenum">
              <a:rPr lang="en-US" smtClean="0"/>
              <a:t>10</a:t>
            </a:fld>
            <a:endParaRPr lang="en-US"/>
          </a:p>
        </p:txBody>
      </p:sp>
    </p:spTree>
    <p:extLst>
      <p:ext uri="{BB962C8B-B14F-4D97-AF65-F5344CB8AC3E}">
        <p14:creationId xmlns:p14="http://schemas.microsoft.com/office/powerpoint/2010/main" val="156811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Chromosome mis-segregation occurs due to reduced or absent recombination, kinetochore bi-orientation, defective spindle assembly checkpoint (SAC) or deterioration of sister chromatid cohesion during meiosis I, which may cause gamete or foetal aneuploidy due to loss or gain of chromosomes.</a:t>
            </a:r>
            <a:endParaRPr lang="en-GB" dirty="0"/>
          </a:p>
          <a:p>
            <a:endParaRPr lang="en-US" dirty="0"/>
          </a:p>
        </p:txBody>
      </p:sp>
      <p:sp>
        <p:nvSpPr>
          <p:cNvPr id="4" name="Slide Number Placeholder 3"/>
          <p:cNvSpPr>
            <a:spLocks noGrp="1"/>
          </p:cNvSpPr>
          <p:nvPr>
            <p:ph type="sldNum" sz="quarter" idx="5"/>
          </p:nvPr>
        </p:nvSpPr>
        <p:spPr/>
        <p:txBody>
          <a:bodyPr/>
          <a:lstStyle/>
          <a:p>
            <a:fld id="{C4C9BB0F-C756-3843-BF0C-035A9A05241D}" type="slidenum">
              <a:rPr lang="en-US" smtClean="0"/>
              <a:t>14</a:t>
            </a:fld>
            <a:endParaRPr lang="en-US"/>
          </a:p>
        </p:txBody>
      </p:sp>
    </p:spTree>
    <p:extLst>
      <p:ext uri="{BB962C8B-B14F-4D97-AF65-F5344CB8AC3E}">
        <p14:creationId xmlns:p14="http://schemas.microsoft.com/office/powerpoint/2010/main" val="224190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 Restriction Fragment Length Polymorphism (RFLP)</a:t>
            </a:r>
          </a:p>
          <a:p>
            <a:r>
              <a:rPr lang="en-GB" sz="1200" b="0" i="0" u="none" strike="noStrike" kern="1200" dirty="0">
                <a:solidFill>
                  <a:schemeClr val="tx1"/>
                </a:solidFill>
                <a:effectLst/>
                <a:latin typeface="+mn-lt"/>
                <a:ea typeface="+mn-ea"/>
                <a:cs typeface="+mn-cs"/>
              </a:rPr>
              <a:t>is a difference in homologous DNA sequences that can be detected by the presence of fragments of different lengths after digestion of the DNA samples in question with specific </a:t>
            </a:r>
            <a:r>
              <a:rPr lang="en-GB" sz="1200" b="0" i="0" u="none" strike="noStrike" kern="1200" dirty="0">
                <a:solidFill>
                  <a:schemeClr val="tx1"/>
                </a:solidFill>
                <a:effectLst/>
                <a:latin typeface="+mn-lt"/>
                <a:ea typeface="+mn-ea"/>
                <a:cs typeface="+mn-cs"/>
                <a:hlinkClick r:id="rId3" tooltip="Definition of restriction endonuclease"/>
              </a:rPr>
              <a:t>restriction endonucleases</a:t>
            </a:r>
            <a:r>
              <a:rPr lang="en-GB" sz="1200" b="0" i="0" u="none" strike="noStrike" kern="1200" dirty="0">
                <a:solidFill>
                  <a:schemeClr val="tx1"/>
                </a:solidFill>
                <a:effectLst/>
                <a:latin typeface="+mn-lt"/>
                <a:ea typeface="+mn-ea"/>
                <a:cs typeface="+mn-cs"/>
              </a:rPr>
              <a:t>. RFLP, as a molecular marker, is specific to a single clone/restriction enzyme combination.</a:t>
            </a:r>
          </a:p>
          <a:p>
            <a:r>
              <a:rPr lang="en-GB" sz="1200" b="0" i="0" u="none" strike="noStrike" kern="1200" dirty="0">
                <a:solidFill>
                  <a:schemeClr val="tx1"/>
                </a:solidFill>
                <a:effectLst/>
                <a:latin typeface="+mn-lt"/>
                <a:ea typeface="+mn-ea"/>
                <a:cs typeface="+mn-cs"/>
              </a:rPr>
              <a:t>Most RFLP markers are co-dominant (both alleles in heterozygous sample will be detected) and highly locus-specific.</a:t>
            </a:r>
          </a:p>
          <a:p>
            <a:endParaRPr lang="en-GB" sz="1200" b="1" i="0" u="none" strike="noStrike" kern="1200" dirty="0">
              <a:solidFill>
                <a:schemeClr val="tx1"/>
              </a:solidFill>
              <a:effectLst/>
              <a:latin typeface="+mn-lt"/>
              <a:ea typeface="+mn-ea"/>
              <a:cs typeface="+mn-cs"/>
            </a:endParaRPr>
          </a:p>
          <a:p>
            <a:endParaRPr lang="en-GB" sz="1200" b="1"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 Amplified Fragment Length Polymorphisms (AFLPs)</a:t>
            </a:r>
          </a:p>
          <a:p>
            <a:r>
              <a:rPr lang="en-GB" sz="1200" b="0" i="0" u="none" strike="noStrike" kern="1200" dirty="0">
                <a:solidFill>
                  <a:schemeClr val="tx1"/>
                </a:solidFill>
                <a:effectLst/>
                <a:latin typeface="+mn-lt"/>
                <a:ea typeface="+mn-ea"/>
                <a:cs typeface="+mn-cs"/>
              </a:rPr>
              <a:t>are differences in restriction fragment lengths caused by </a:t>
            </a:r>
            <a:r>
              <a:rPr lang="en-GB" sz="1200" b="0" i="0" u="none" strike="noStrike" kern="1200" dirty="0">
                <a:solidFill>
                  <a:schemeClr val="tx1"/>
                </a:solidFill>
                <a:effectLst/>
                <a:latin typeface="+mn-lt"/>
                <a:ea typeface="+mn-ea"/>
                <a:cs typeface="+mn-cs"/>
                <a:hlinkClick r:id="rId4" tooltip="Definition of Single Nucleotide Polymorphism (SNP)"/>
              </a:rPr>
              <a:t>SNPs</a:t>
            </a:r>
            <a:r>
              <a:rPr lang="en-GB" sz="1200" b="0" i="0" u="none" strike="noStrike" kern="1200" dirty="0">
                <a:solidFill>
                  <a:schemeClr val="tx1"/>
                </a:solidFill>
                <a:effectLst/>
                <a:latin typeface="+mn-lt"/>
                <a:ea typeface="+mn-ea"/>
                <a:cs typeface="+mn-cs"/>
              </a:rPr>
              <a:t> or </a:t>
            </a:r>
            <a:r>
              <a:rPr lang="en-GB" sz="1200" b="0" i="0" u="none" strike="noStrike" kern="1200" dirty="0">
                <a:solidFill>
                  <a:schemeClr val="tx1"/>
                </a:solidFill>
                <a:effectLst/>
                <a:latin typeface="+mn-lt"/>
                <a:ea typeface="+mn-ea"/>
                <a:cs typeface="+mn-cs"/>
                <a:hlinkClick r:id="rId5" tooltip="Definition of Insertion-Deletion (INDEL) mutation"/>
              </a:rPr>
              <a:t>INDELs</a:t>
            </a:r>
            <a:r>
              <a:rPr lang="en-GB" sz="1200" b="0" i="0" u="none" strike="noStrike" kern="1200" dirty="0">
                <a:solidFill>
                  <a:schemeClr val="tx1"/>
                </a:solidFill>
                <a:effectLst/>
                <a:latin typeface="+mn-lt"/>
                <a:ea typeface="+mn-ea"/>
                <a:cs typeface="+mn-cs"/>
              </a:rPr>
              <a:t> that create or abolish </a:t>
            </a:r>
            <a:r>
              <a:rPr lang="en-GB" sz="1200" b="0" i="0" u="none" strike="noStrike" kern="1200" dirty="0">
                <a:solidFill>
                  <a:schemeClr val="tx1"/>
                </a:solidFill>
                <a:effectLst/>
                <a:latin typeface="+mn-lt"/>
                <a:ea typeface="+mn-ea"/>
                <a:cs typeface="+mn-cs"/>
                <a:hlinkClick r:id="rId3" tooltip="Definition of restriction endonuclease"/>
              </a:rPr>
              <a:t>restriction endonuclease</a:t>
            </a:r>
            <a:r>
              <a:rPr lang="en-GB" sz="1200" b="0" i="0" u="none" strike="noStrike" kern="1200" dirty="0">
                <a:solidFill>
                  <a:schemeClr val="tx1"/>
                </a:solidFill>
                <a:effectLst/>
                <a:latin typeface="+mn-lt"/>
                <a:ea typeface="+mn-ea"/>
                <a:cs typeface="+mn-cs"/>
              </a:rPr>
              <a:t> recognition sites.</a:t>
            </a:r>
          </a:p>
          <a:p>
            <a:r>
              <a:rPr lang="en-GB" sz="1200" b="0" i="0" u="none" strike="noStrike" kern="1200" dirty="0">
                <a:solidFill>
                  <a:schemeClr val="tx1"/>
                </a:solidFill>
                <a:effectLst/>
                <a:latin typeface="+mn-lt"/>
                <a:ea typeface="+mn-ea"/>
                <a:cs typeface="+mn-cs"/>
              </a:rPr>
              <a:t>The AFLP technique is based on the selective </a:t>
            </a:r>
            <a:r>
              <a:rPr lang="en-GB" sz="1200" b="0" i="0" u="none" strike="noStrike" kern="1200" dirty="0">
                <a:solidFill>
                  <a:schemeClr val="tx1"/>
                </a:solidFill>
                <a:effectLst/>
                <a:latin typeface="+mn-lt"/>
                <a:ea typeface="+mn-ea"/>
                <a:cs typeface="+mn-cs"/>
                <a:hlinkClick r:id="rId6" tooltip="Overview of PCR technology"/>
              </a:rPr>
              <a:t>PCR</a:t>
            </a:r>
            <a:r>
              <a:rPr lang="en-GB" sz="1200" b="0" i="0" u="none" strike="noStrike" kern="1200" dirty="0">
                <a:solidFill>
                  <a:schemeClr val="tx1"/>
                </a:solidFill>
                <a:effectLst/>
                <a:latin typeface="+mn-lt"/>
                <a:ea typeface="+mn-ea"/>
                <a:cs typeface="+mn-cs"/>
              </a:rPr>
              <a:t> amplification of restriction fragments from a total digest of genomic DNA.</a:t>
            </a:r>
            <a:endParaRPr lang="en-US" dirty="0"/>
          </a:p>
          <a:p>
            <a:pPr marL="171450" indent="-171450">
              <a:buFontTx/>
              <a:buChar char="-"/>
            </a:pPr>
            <a:endParaRPr lang="en-US" dirty="0"/>
          </a:p>
          <a:p>
            <a:pPr marL="171450" indent="-171450">
              <a:buFontTx/>
              <a:buChar char="-"/>
            </a:pPr>
            <a:r>
              <a:rPr lang="en-US" dirty="0"/>
              <a:t>SSR- simple sequence repeats -even 10 alleles per locus are found- highly polymorphic</a:t>
            </a:r>
          </a:p>
          <a:p>
            <a:pPr marL="171450" indent="-171450">
              <a:buFontTx/>
              <a:buChar char="-"/>
            </a:pPr>
            <a:r>
              <a:rPr lang="en-US" dirty="0"/>
              <a:t>RAPD- Random amplified polymorphic DNA – random segments are amplified using a single primer of </a:t>
            </a:r>
            <a:r>
              <a:rPr lang="en-US" dirty="0" err="1"/>
              <a:t>arbituary</a:t>
            </a:r>
            <a:r>
              <a:rPr lang="en-US" dirty="0"/>
              <a:t> nucleotide sequence.</a:t>
            </a:r>
          </a:p>
          <a:p>
            <a:endParaRPr lang="en-US" dirty="0"/>
          </a:p>
          <a:p>
            <a:r>
              <a:rPr lang="en-US" dirty="0"/>
              <a:t>CAPS/</a:t>
            </a:r>
            <a:r>
              <a:rPr lang="en-US" dirty="0" err="1"/>
              <a:t>dCAPS</a:t>
            </a:r>
            <a:r>
              <a:rPr lang="en-US" dirty="0"/>
              <a:t>- Cleaved Amplified Polymorphic sequences – detect SNPs –locus specific and sequence specific markers- </a:t>
            </a:r>
            <a:r>
              <a:rPr lang="en-GB" sz="1200" b="1" i="0" u="none" strike="noStrike" kern="1200" dirty="0">
                <a:solidFill>
                  <a:schemeClr val="tx1"/>
                </a:solidFill>
                <a:effectLst/>
                <a:latin typeface="+mn-lt"/>
                <a:ea typeface="+mn-ea"/>
                <a:cs typeface="+mn-cs"/>
              </a:rPr>
              <a:t>Cleaved </a:t>
            </a:r>
            <a:r>
              <a:rPr lang="en-GB" sz="1200" b="0" i="0" u="none" strike="noStrike" kern="1200" dirty="0">
                <a:solidFill>
                  <a:schemeClr val="tx1"/>
                </a:solidFill>
                <a:effectLst/>
                <a:latin typeface="+mn-lt"/>
                <a:ea typeface="+mn-ea"/>
                <a:cs typeface="+mn-cs"/>
              </a:rPr>
              <a:t>polymorphisms are differences in restriction fragment lengths caused by </a:t>
            </a:r>
            <a:r>
              <a:rPr lang="en-GB" sz="1200" b="0" i="0" u="none" strike="noStrike" kern="1200" dirty="0">
                <a:solidFill>
                  <a:schemeClr val="tx1"/>
                </a:solidFill>
                <a:effectLst/>
                <a:latin typeface="+mn-lt"/>
                <a:ea typeface="+mn-ea"/>
                <a:cs typeface="+mn-cs"/>
                <a:hlinkClick r:id="rId4" tooltip="Definition of Single Nucleotide Polymorphism (SNP)"/>
              </a:rPr>
              <a:t>SNPs</a:t>
            </a:r>
            <a:r>
              <a:rPr lang="en-GB" sz="1200" b="0" i="0" u="none" strike="noStrike" kern="1200" dirty="0">
                <a:solidFill>
                  <a:schemeClr val="tx1"/>
                </a:solidFill>
                <a:effectLst/>
                <a:latin typeface="+mn-lt"/>
                <a:ea typeface="+mn-ea"/>
                <a:cs typeface="+mn-cs"/>
              </a:rPr>
              <a:t> or </a:t>
            </a:r>
            <a:r>
              <a:rPr lang="en-GB" sz="1200" b="0" i="0" u="none" strike="noStrike" kern="1200" dirty="0">
                <a:solidFill>
                  <a:schemeClr val="tx1"/>
                </a:solidFill>
                <a:effectLst/>
                <a:latin typeface="+mn-lt"/>
                <a:ea typeface="+mn-ea"/>
                <a:cs typeface="+mn-cs"/>
                <a:hlinkClick r:id="rId5" tooltip="Definition of Insertion-Deletion (INDEL) mutation"/>
              </a:rPr>
              <a:t>INDELs</a:t>
            </a:r>
            <a:r>
              <a:rPr lang="en-GB" sz="1200" b="0" i="0" u="none" strike="noStrike" kern="1200" dirty="0">
                <a:solidFill>
                  <a:schemeClr val="tx1"/>
                </a:solidFill>
                <a:effectLst/>
                <a:latin typeface="+mn-lt"/>
                <a:ea typeface="+mn-ea"/>
                <a:cs typeface="+mn-cs"/>
              </a:rPr>
              <a:t> that create or abolish </a:t>
            </a:r>
            <a:r>
              <a:rPr lang="en-GB" sz="1200" b="0" i="0" u="none" strike="noStrike" kern="1200" dirty="0">
                <a:solidFill>
                  <a:schemeClr val="tx1"/>
                </a:solidFill>
                <a:effectLst/>
                <a:latin typeface="+mn-lt"/>
                <a:ea typeface="+mn-ea"/>
                <a:cs typeface="+mn-cs"/>
                <a:hlinkClick r:id="rId3" tooltip="Definition of restriction endonuclease"/>
              </a:rPr>
              <a:t>restriction endonuclease</a:t>
            </a:r>
            <a:r>
              <a:rPr lang="en-GB" sz="1200" b="0" i="0" u="none" strike="noStrike" kern="1200" dirty="0">
                <a:solidFill>
                  <a:schemeClr val="tx1"/>
                </a:solidFill>
                <a:effectLst/>
                <a:latin typeface="+mn-lt"/>
                <a:ea typeface="+mn-ea"/>
                <a:cs typeface="+mn-cs"/>
              </a:rPr>
              <a:t> recognition sites in </a:t>
            </a:r>
            <a:r>
              <a:rPr lang="en-GB" sz="1200" b="0" i="0" u="none" strike="noStrike" kern="1200" dirty="0">
                <a:solidFill>
                  <a:schemeClr val="tx1"/>
                </a:solidFill>
                <a:effectLst/>
                <a:latin typeface="+mn-lt"/>
                <a:ea typeface="+mn-ea"/>
                <a:cs typeface="+mn-cs"/>
                <a:hlinkClick r:id="rId6" tooltip="Overview of PCR technology"/>
              </a:rPr>
              <a:t>PCR</a:t>
            </a:r>
            <a:r>
              <a:rPr lang="en-GB" sz="1200" b="0" i="0" u="none" strike="noStrike" kern="1200" dirty="0">
                <a:solidFill>
                  <a:schemeClr val="tx1"/>
                </a:solidFill>
                <a:effectLst/>
                <a:latin typeface="+mn-lt"/>
                <a:ea typeface="+mn-ea"/>
                <a:cs typeface="+mn-cs"/>
              </a:rPr>
              <a:t> amplicons produced by locus-specific oligonucleotide </a:t>
            </a:r>
            <a:r>
              <a:rPr lang="en-GB" sz="1200" b="0" i="0" u="none" strike="noStrike" kern="1200" dirty="0">
                <a:solidFill>
                  <a:schemeClr val="tx1"/>
                </a:solidFill>
                <a:effectLst/>
                <a:latin typeface="+mn-lt"/>
                <a:ea typeface="+mn-ea"/>
                <a:cs typeface="+mn-cs"/>
                <a:hlinkClick r:id="rId7" tooltip="Definition of primer"/>
              </a:rPr>
              <a:t>primers</a:t>
            </a:r>
            <a:r>
              <a:rPr lang="en-GB" sz="1200" b="0" i="0" u="none" strike="noStrike" kern="1200" dirty="0">
                <a:solidFill>
                  <a:schemeClr val="tx1"/>
                </a:solidFill>
                <a:effectLst/>
                <a:latin typeface="+mn-lt"/>
                <a:ea typeface="+mn-ea"/>
                <a:cs typeface="+mn-cs"/>
              </a:rPr>
              <a:t>.</a:t>
            </a:r>
          </a:p>
          <a:p>
            <a:r>
              <a:rPr lang="en-GB" sz="1200" b="1" i="0" u="none" strike="noStrike" kern="1200" dirty="0">
                <a:solidFill>
                  <a:schemeClr val="tx1"/>
                </a:solidFill>
                <a:effectLst/>
                <a:latin typeface="+mn-lt"/>
                <a:ea typeface="+mn-ea"/>
                <a:cs typeface="+mn-cs"/>
              </a:rPr>
              <a:t>How It Works- </a:t>
            </a:r>
            <a:r>
              <a:rPr lang="en-GB" sz="1200" b="0" i="0" u="none" strike="noStrike" kern="1200" dirty="0">
                <a:solidFill>
                  <a:schemeClr val="tx1"/>
                </a:solidFill>
                <a:effectLst/>
                <a:latin typeface="+mn-lt"/>
                <a:ea typeface="+mn-ea"/>
                <a:cs typeface="+mn-cs"/>
              </a:rPr>
              <a:t>The CAPS assay uses amplified DNA fragments that are digested with a restriction endonuclease to display RFLP.</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dCAPS</a:t>
            </a:r>
            <a:r>
              <a:rPr lang="en-GB" sz="1200" b="0" i="0" u="none" strike="noStrike" kern="1200" dirty="0">
                <a:solidFill>
                  <a:schemeClr val="tx1"/>
                </a:solidFill>
                <a:effectLst/>
                <a:latin typeface="+mn-lt"/>
                <a:ea typeface="+mn-ea"/>
                <a:cs typeface="+mn-cs"/>
              </a:rPr>
              <a:t> - </a:t>
            </a:r>
            <a:r>
              <a:rPr lang="en-GB" sz="1200" b="1" i="0" u="none" strike="noStrike" kern="1200" dirty="0">
                <a:solidFill>
                  <a:schemeClr val="tx1"/>
                </a:solidFill>
                <a:effectLst/>
                <a:latin typeface="+mn-lt"/>
                <a:ea typeface="+mn-ea"/>
                <a:cs typeface="+mn-cs"/>
              </a:rPr>
              <a:t>Derived Cleaved Amplified Polymorphic Sequences (</a:t>
            </a:r>
            <a:r>
              <a:rPr lang="en-GB" sz="1200" b="1" i="0" u="none" strike="noStrike" kern="1200" dirty="0" err="1">
                <a:solidFill>
                  <a:schemeClr val="tx1"/>
                </a:solidFill>
                <a:effectLst/>
                <a:latin typeface="+mn-lt"/>
                <a:ea typeface="+mn-ea"/>
                <a:cs typeface="+mn-cs"/>
              </a:rPr>
              <a:t>dCAPS</a:t>
            </a:r>
            <a:r>
              <a:rPr lang="en-GB" sz="1200" b="1" i="0" u="none" strike="noStrike" kern="1200" dirty="0">
                <a:solidFill>
                  <a:schemeClr val="tx1"/>
                </a:solidFill>
                <a:effectLst/>
                <a:latin typeface="+mn-lt"/>
                <a:ea typeface="+mn-ea"/>
                <a:cs typeface="+mn-cs"/>
              </a:rPr>
              <a:t>)</a:t>
            </a:r>
          </a:p>
          <a:p>
            <a:r>
              <a:rPr lang="en-GB" sz="1200" b="0" i="0" u="none" strike="noStrike" kern="1200" dirty="0">
                <a:solidFill>
                  <a:schemeClr val="tx1"/>
                </a:solidFill>
                <a:effectLst/>
                <a:latin typeface="+mn-lt"/>
                <a:ea typeface="+mn-ea"/>
                <a:cs typeface="+mn-cs"/>
              </a:rPr>
              <a:t>assay is a modification of </a:t>
            </a:r>
            <a:r>
              <a:rPr lang="en-GB" sz="1200" b="0" i="0" u="none" strike="noStrike" kern="1200" dirty="0">
                <a:solidFill>
                  <a:schemeClr val="tx1"/>
                </a:solidFill>
                <a:effectLst/>
                <a:latin typeface="+mn-lt"/>
                <a:ea typeface="+mn-ea"/>
                <a:cs typeface="+mn-cs"/>
                <a:hlinkClick r:id="rId8" tooltip="Overview of CAPS"/>
              </a:rPr>
              <a:t>CAPS</a:t>
            </a:r>
            <a:r>
              <a:rPr lang="en-GB" sz="1200" b="0" i="0" u="none" strike="noStrike" kern="1200" dirty="0">
                <a:solidFill>
                  <a:schemeClr val="tx1"/>
                </a:solidFill>
                <a:effectLst/>
                <a:latin typeface="+mn-lt"/>
                <a:ea typeface="+mn-ea"/>
                <a:cs typeface="+mn-cs"/>
              </a:rPr>
              <a:t> (or alternatively, PCR-RFLP) technique for detection of Single Nucleotide Polymorphisms (</a:t>
            </a:r>
            <a:r>
              <a:rPr lang="en-GB" sz="1200" b="0" i="0" u="none" strike="noStrike" kern="1200" dirty="0">
                <a:solidFill>
                  <a:schemeClr val="tx1"/>
                </a:solidFill>
                <a:effectLst/>
                <a:latin typeface="+mn-lt"/>
                <a:ea typeface="+mn-ea"/>
                <a:cs typeface="+mn-cs"/>
                <a:hlinkClick r:id="rId4" tooltip="Definition of Single Nucleotide Polymorphism (SNP)"/>
              </a:rPr>
              <a:t>SNPs</a:t>
            </a:r>
            <a:r>
              <a:rPr lang="en-GB" sz="1200" b="0" i="0" u="none" strike="noStrike" kern="1200" dirty="0">
                <a:solidFill>
                  <a:schemeClr val="tx1"/>
                </a:solidFill>
                <a:effectLst/>
                <a:latin typeface="+mn-lt"/>
                <a:ea typeface="+mn-ea"/>
                <a:cs typeface="+mn-cs"/>
              </a:rPr>
              <a:t>). In </a:t>
            </a:r>
            <a:r>
              <a:rPr lang="en-GB" sz="1200" b="0" i="0" u="none" strike="noStrike" kern="1200" dirty="0" err="1">
                <a:solidFill>
                  <a:schemeClr val="tx1"/>
                </a:solidFill>
                <a:effectLst/>
                <a:latin typeface="+mn-lt"/>
                <a:ea typeface="+mn-ea"/>
                <a:cs typeface="+mn-cs"/>
              </a:rPr>
              <a:t>dCAPS</a:t>
            </a:r>
            <a:r>
              <a:rPr lang="en-GB" sz="1200" b="0" i="0" u="none" strike="noStrike" kern="1200" dirty="0">
                <a:solidFill>
                  <a:schemeClr val="tx1"/>
                </a:solidFill>
                <a:effectLst/>
                <a:latin typeface="+mn-lt"/>
                <a:ea typeface="+mn-ea"/>
                <a:cs typeface="+mn-cs"/>
              </a:rPr>
              <a:t> assay a mismatches in </a:t>
            </a:r>
            <a:r>
              <a:rPr lang="en-GB" sz="1200" b="0" i="0" u="none" strike="noStrike" kern="1200" dirty="0">
                <a:solidFill>
                  <a:schemeClr val="tx1"/>
                </a:solidFill>
                <a:effectLst/>
                <a:latin typeface="+mn-lt"/>
                <a:ea typeface="+mn-ea"/>
                <a:cs typeface="+mn-cs"/>
                <a:hlinkClick r:id="rId6" tooltip="Overview of PCR technology"/>
              </a:rPr>
              <a:t>PCR</a:t>
            </a:r>
            <a:r>
              <a:rPr lang="en-GB"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7" tooltip="Definition of primer"/>
              </a:rPr>
              <a:t>primer</a:t>
            </a:r>
            <a:r>
              <a:rPr lang="en-GB" sz="1200" b="0" i="0" u="none" strike="noStrike" kern="1200" dirty="0">
                <a:solidFill>
                  <a:schemeClr val="tx1"/>
                </a:solidFill>
                <a:effectLst/>
                <a:latin typeface="+mn-lt"/>
                <a:ea typeface="+mn-ea"/>
                <a:cs typeface="+mn-cs"/>
              </a:rPr>
              <a:t> are used to create </a:t>
            </a:r>
            <a:r>
              <a:rPr lang="en-GB" sz="1200" b="0" i="0" u="none" strike="noStrike" kern="1200" dirty="0">
                <a:solidFill>
                  <a:schemeClr val="tx1"/>
                </a:solidFill>
                <a:effectLst/>
                <a:latin typeface="+mn-lt"/>
                <a:ea typeface="+mn-ea"/>
                <a:cs typeface="+mn-cs"/>
                <a:hlinkClick r:id="rId3" tooltip="Definition of restriction endonuclease"/>
              </a:rPr>
              <a:t>restriction endonuclease</a:t>
            </a:r>
            <a:r>
              <a:rPr lang="en-GB" sz="1200" b="0" i="0" u="none" strike="noStrike" kern="1200" dirty="0">
                <a:solidFill>
                  <a:schemeClr val="tx1"/>
                </a:solidFill>
                <a:effectLst/>
                <a:latin typeface="+mn-lt"/>
                <a:ea typeface="+mn-ea"/>
                <a:cs typeface="+mn-cs"/>
              </a:rPr>
              <a:t> (RE)-sensitive polymorphism based on the target mutation. This technique is useful for genotyping known mutations and </a:t>
            </a:r>
            <a:r>
              <a:rPr lang="en-GB" sz="1200" b="0" i="0" u="none" strike="noStrike" kern="1200" dirty="0">
                <a:solidFill>
                  <a:schemeClr val="tx1"/>
                </a:solidFill>
                <a:effectLst/>
                <a:latin typeface="+mn-lt"/>
                <a:ea typeface="+mn-ea"/>
                <a:cs typeface="+mn-cs"/>
                <a:hlinkClick r:id="rId9" tooltip="Overview of genome mapping"/>
              </a:rPr>
              <a:t>genetic mapping</a:t>
            </a:r>
            <a:r>
              <a:rPr lang="en-GB" sz="1200" b="0" i="0" u="none" strike="noStrike" kern="1200" dirty="0">
                <a:solidFill>
                  <a:schemeClr val="tx1"/>
                </a:solidFill>
                <a:effectLst/>
                <a:latin typeface="+mn-lt"/>
                <a:ea typeface="+mn-ea"/>
                <a:cs typeface="+mn-cs"/>
              </a:rPr>
              <a:t> of isolated DNAs.</a:t>
            </a:r>
          </a:p>
          <a:p>
            <a:r>
              <a:rPr lang="en-GB" sz="1200" b="1" i="0" u="none" strike="noStrike" kern="1200" dirty="0">
                <a:solidFill>
                  <a:schemeClr val="tx1"/>
                </a:solidFill>
                <a:effectLst/>
                <a:latin typeface="+mn-lt"/>
                <a:ea typeface="+mn-ea"/>
                <a:cs typeface="+mn-cs"/>
              </a:rPr>
              <a:t>How It Works- </a:t>
            </a:r>
            <a:r>
              <a:rPr lang="en-GB" sz="1200" b="0" i="0" u="none" strike="noStrike" kern="1200" dirty="0">
                <a:solidFill>
                  <a:schemeClr val="tx1"/>
                </a:solidFill>
                <a:effectLst/>
                <a:latin typeface="+mn-lt"/>
                <a:ea typeface="+mn-ea"/>
                <a:cs typeface="+mn-cs"/>
              </a:rPr>
              <a:t>The </a:t>
            </a:r>
            <a:r>
              <a:rPr lang="en-GB" sz="1200" b="0" i="0" u="none" strike="noStrike" kern="1200" dirty="0" err="1">
                <a:solidFill>
                  <a:schemeClr val="tx1"/>
                </a:solidFill>
                <a:effectLst/>
                <a:latin typeface="+mn-lt"/>
                <a:ea typeface="+mn-ea"/>
                <a:cs typeface="+mn-cs"/>
              </a:rPr>
              <a:t>dCAPS</a:t>
            </a:r>
            <a:r>
              <a:rPr lang="en-GB" sz="1200" b="0" i="0" u="none" strike="noStrike" kern="1200" dirty="0">
                <a:solidFill>
                  <a:schemeClr val="tx1"/>
                </a:solidFill>
                <a:effectLst/>
                <a:latin typeface="+mn-lt"/>
                <a:ea typeface="+mn-ea"/>
                <a:cs typeface="+mn-cs"/>
              </a:rPr>
              <a:t> technique introduces or destroys a restriction enzyme recognition sites by using primers that containing one or more mismatches to the template DNA. The PCR product modified in this manner is then subjected to restriction enzyme digestion and the presence or absence of the SNP is determined by the resulting restriction pattern.</a:t>
            </a:r>
          </a:p>
          <a:p>
            <a:endParaRPr lang="en-GB" sz="1200" b="0" i="0" u="none" strike="noStrike"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8C4C50A-446A-6449-9D52-E197C2A0B858}" type="slidenum">
              <a:rPr lang="en-US" smtClean="0"/>
              <a:t>20</a:t>
            </a:fld>
            <a:endParaRPr lang="en-US"/>
          </a:p>
        </p:txBody>
      </p:sp>
    </p:spTree>
    <p:extLst>
      <p:ext uri="{BB962C8B-B14F-4D97-AF65-F5344CB8AC3E}">
        <p14:creationId xmlns:p14="http://schemas.microsoft.com/office/powerpoint/2010/main" val="387120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0E1F-6272-A044-9B0D-4D93A9CC8A17}"/>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0DEEF8B3-466C-0544-A706-4261EFE7207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4A41314-5AA7-D54C-BCD8-C080ABBC467C}"/>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5" name="Footer Placeholder 4">
            <a:extLst>
              <a:ext uri="{FF2B5EF4-FFF2-40B4-BE49-F238E27FC236}">
                <a16:creationId xmlns:a16="http://schemas.microsoft.com/office/drawing/2014/main" id="{9126324F-5596-BB4B-B812-80023248B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C9B6A-63DA-6E4D-A46F-15B808024E03}"/>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333056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102DE-293C-054E-BC6B-5D9EF4E6FF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B8DCBF-20C2-DC4E-AA64-CB0C9D95C9B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845FD9-21E3-EE4A-90F4-C0757A9C7333}"/>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5" name="Footer Placeholder 4">
            <a:extLst>
              <a:ext uri="{FF2B5EF4-FFF2-40B4-BE49-F238E27FC236}">
                <a16:creationId xmlns:a16="http://schemas.microsoft.com/office/drawing/2014/main" id="{67B06F14-0415-4F4C-B824-E6DD0F603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0530-EF88-DA47-9A45-D5F4B35646B1}"/>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398345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C2D957-EF38-E242-9739-D6D36FA12F43}"/>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12564F-97D0-1844-AB6D-AFD445172AFC}"/>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C051F5-C856-5641-A75A-DCB473C8485E}"/>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5" name="Footer Placeholder 4">
            <a:extLst>
              <a:ext uri="{FF2B5EF4-FFF2-40B4-BE49-F238E27FC236}">
                <a16:creationId xmlns:a16="http://schemas.microsoft.com/office/drawing/2014/main" id="{132A60D8-237B-1A4C-B916-C31AE5710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41DDE-3238-4646-BC81-C4C5DCA39A4B}"/>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219957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8753-E5EF-AB41-88FD-3DE7C0D7ED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1E32797-149B-DF41-8E85-B9BD9BA216F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9951F5-E181-4647-9E8D-BCDA41B7F39F}"/>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5" name="Footer Placeholder 4">
            <a:extLst>
              <a:ext uri="{FF2B5EF4-FFF2-40B4-BE49-F238E27FC236}">
                <a16:creationId xmlns:a16="http://schemas.microsoft.com/office/drawing/2014/main" id="{4170199D-FB3D-5A4A-8223-92D495483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68598-B806-6E45-A883-2C9DE23FB7F7}"/>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414362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F336-4C0D-7E48-B093-EF304F0A343B}"/>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46E2205-AF4D-A24C-BC0D-806EE85715B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21D342-BD7D-EB44-94BE-129095251D32}"/>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5" name="Footer Placeholder 4">
            <a:extLst>
              <a:ext uri="{FF2B5EF4-FFF2-40B4-BE49-F238E27FC236}">
                <a16:creationId xmlns:a16="http://schemas.microsoft.com/office/drawing/2014/main" id="{B6AD5A26-9405-C74E-9A55-A1CB31556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CE637-0B4D-B546-B98E-838EBE7DBA17}"/>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361747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0E56B-F43B-C946-A0F6-058527DDB72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AA5693-FF6A-3146-B0A2-E52EDE3C20EF}"/>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B95385-B936-FD40-8623-669DEE404948}"/>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2954EA-F730-F04C-89A9-9ABA4911692D}"/>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6" name="Footer Placeholder 5">
            <a:extLst>
              <a:ext uri="{FF2B5EF4-FFF2-40B4-BE49-F238E27FC236}">
                <a16:creationId xmlns:a16="http://schemas.microsoft.com/office/drawing/2014/main" id="{FF12E536-42F8-8643-B8AD-AE79059D9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8AFD9-66EB-1E47-A686-D37C8736153B}"/>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3134624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9C19-0908-A849-AA12-77429FE2A0D3}"/>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7F991B-1693-C94A-8DB4-47F073D95E6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6575ACE7-FBCB-9A41-BA92-4E55032E5F89}"/>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5CFED0B-BFF0-FC4E-81A7-BB5FF058A1A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3E4A656-C0B1-E84E-8502-0428F02C281C}"/>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3FC1B8D-FF13-FE45-B15E-9931E5169E4F}"/>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8" name="Footer Placeholder 7">
            <a:extLst>
              <a:ext uri="{FF2B5EF4-FFF2-40B4-BE49-F238E27FC236}">
                <a16:creationId xmlns:a16="http://schemas.microsoft.com/office/drawing/2014/main" id="{6E6F7B15-6C15-A247-847D-681A6CA08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94F676-2B99-0642-8017-77A278D24304}"/>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404285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53DA-3F64-D84E-9378-82814E5FA53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540BD01-CC6F-D24C-90B3-3A24A4418D3D}"/>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4" name="Footer Placeholder 3">
            <a:extLst>
              <a:ext uri="{FF2B5EF4-FFF2-40B4-BE49-F238E27FC236}">
                <a16:creationId xmlns:a16="http://schemas.microsoft.com/office/drawing/2014/main" id="{17DE4933-926B-6F41-A315-74C08B5192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15DB50-D0C7-804C-BC9E-089AB61D820A}"/>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346437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C797A-9E46-CD46-A032-A60C6A80C64F}"/>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3" name="Footer Placeholder 2">
            <a:extLst>
              <a:ext uri="{FF2B5EF4-FFF2-40B4-BE49-F238E27FC236}">
                <a16:creationId xmlns:a16="http://schemas.microsoft.com/office/drawing/2014/main" id="{304001BF-72B5-E546-A77E-E534CA9C78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F8E2B9-4BE8-4041-B35A-E3DB2E3B1E6C}"/>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133044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0250-9F44-324A-AB5A-295AAA349483}"/>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4CD1664-124A-EF4E-890A-B08CE098EF5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80E21F6-7E7A-B940-97E1-3D64ECCE73D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8465189-4152-F645-AF0A-8FF36C9E0750}"/>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6" name="Footer Placeholder 5">
            <a:extLst>
              <a:ext uri="{FF2B5EF4-FFF2-40B4-BE49-F238E27FC236}">
                <a16:creationId xmlns:a16="http://schemas.microsoft.com/office/drawing/2014/main" id="{57A7749D-24FA-9E42-BBDD-7E7608746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77699-95B5-E948-B21D-8D680F2BAFB2}"/>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92706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A238-8FE4-974B-B8C2-21AE639899DA}"/>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6631AF5-D7DE-704B-BAF1-CD886445E7F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29795FA-5BDB-DD42-A953-3494395B86F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9596886-00E8-1C48-B8ED-E08D5D40F76A}"/>
              </a:ext>
            </a:extLst>
          </p:cNvPr>
          <p:cNvSpPr>
            <a:spLocks noGrp="1"/>
          </p:cNvSpPr>
          <p:nvPr>
            <p:ph type="dt" sz="half" idx="10"/>
          </p:nvPr>
        </p:nvSpPr>
        <p:spPr/>
        <p:txBody>
          <a:bodyPr/>
          <a:lstStyle/>
          <a:p>
            <a:fld id="{46F6C535-A8B8-EF49-B3EA-8423B9D027B3}" type="datetimeFigureOut">
              <a:rPr lang="en-US" smtClean="0"/>
              <a:t>11/22/20</a:t>
            </a:fld>
            <a:endParaRPr lang="en-US"/>
          </a:p>
        </p:txBody>
      </p:sp>
      <p:sp>
        <p:nvSpPr>
          <p:cNvPr id="6" name="Footer Placeholder 5">
            <a:extLst>
              <a:ext uri="{FF2B5EF4-FFF2-40B4-BE49-F238E27FC236}">
                <a16:creationId xmlns:a16="http://schemas.microsoft.com/office/drawing/2014/main" id="{1FCCFB1D-762A-4848-A494-26E20B63B304}"/>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A2C49884-7CEC-4A47-A572-93C7667F470E}"/>
              </a:ext>
            </a:extLst>
          </p:cNvPr>
          <p:cNvSpPr>
            <a:spLocks noGrp="1"/>
          </p:cNvSpPr>
          <p:nvPr>
            <p:ph type="sldNum" sz="quarter" idx="12"/>
          </p:nvPr>
        </p:nvSpPr>
        <p:spPr/>
        <p:txBody>
          <a:bodyPr/>
          <a:lstStyle/>
          <a:p>
            <a:fld id="{16CC410D-282A-7548-B734-C6226A144CB5}" type="slidenum">
              <a:rPr lang="en-US" smtClean="0"/>
              <a:t>‹#›</a:t>
            </a:fld>
            <a:endParaRPr lang="en-US"/>
          </a:p>
        </p:txBody>
      </p:sp>
    </p:spTree>
    <p:extLst>
      <p:ext uri="{BB962C8B-B14F-4D97-AF65-F5344CB8AC3E}">
        <p14:creationId xmlns:p14="http://schemas.microsoft.com/office/powerpoint/2010/main" val="2452562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6C928-A5FB-004B-8EA3-7DD1AB3B65A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F63A4DD-1E9B-6A4E-847A-E3732F05AB4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B47B99-5181-3646-B993-DDFA5471605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6F6C535-A8B8-EF49-B3EA-8423B9D027B3}" type="datetimeFigureOut">
              <a:rPr lang="en-US" smtClean="0"/>
              <a:t>11/22/20</a:t>
            </a:fld>
            <a:endParaRPr lang="en-US"/>
          </a:p>
        </p:txBody>
      </p:sp>
      <p:sp>
        <p:nvSpPr>
          <p:cNvPr id="5" name="Footer Placeholder 4">
            <a:extLst>
              <a:ext uri="{FF2B5EF4-FFF2-40B4-BE49-F238E27FC236}">
                <a16:creationId xmlns:a16="http://schemas.microsoft.com/office/drawing/2014/main" id="{8A351F78-D715-DE47-9180-0D6E89BBDD5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81ECE-3A6D-6249-BD40-EFECFA98695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CC410D-282A-7548-B734-C6226A144CB5}" type="slidenum">
              <a:rPr lang="en-US" smtClean="0"/>
              <a:t>‹#›</a:t>
            </a:fld>
            <a:endParaRPr lang="en-US"/>
          </a:p>
        </p:txBody>
      </p:sp>
    </p:spTree>
    <p:extLst>
      <p:ext uri="{BB962C8B-B14F-4D97-AF65-F5344CB8AC3E}">
        <p14:creationId xmlns:p14="http://schemas.microsoft.com/office/powerpoint/2010/main" val="32107931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libraries.mit.edu/"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CD39B2-9D0C-6347-97F9-8DADC8AC6BCB}"/>
              </a:ext>
            </a:extLst>
          </p:cNvPr>
          <p:cNvSpPr txBox="1"/>
          <p:nvPr/>
        </p:nvSpPr>
        <p:spPr>
          <a:xfrm>
            <a:off x="175715" y="554196"/>
            <a:ext cx="9021170" cy="1323439"/>
          </a:xfrm>
          <a:prstGeom prst="rect">
            <a:avLst/>
          </a:prstGeom>
          <a:noFill/>
        </p:spPr>
        <p:txBody>
          <a:bodyPr wrap="square" rtlCol="0">
            <a:spAutoFit/>
          </a:bodyPr>
          <a:lstStyle/>
          <a:p>
            <a:pPr algn="ctr"/>
            <a:r>
              <a:rPr lang="en-US" sz="2800" b="1" dirty="0">
                <a:solidFill>
                  <a:srgbClr val="FF0000"/>
                </a:solidFill>
              </a:rPr>
              <a:t>WORKSHOP ON “QUANTITATIVE GENETICS AND GENOMICS IN PLANT BREEDING”</a:t>
            </a:r>
          </a:p>
          <a:p>
            <a:pPr algn="ctr"/>
            <a:r>
              <a:rPr lang="en-US" sz="2400" b="1" dirty="0">
                <a:solidFill>
                  <a:srgbClr val="002060"/>
                </a:solidFill>
              </a:rPr>
              <a:t>23</a:t>
            </a:r>
            <a:r>
              <a:rPr lang="en-US" sz="2400" b="1" baseline="30000" dirty="0">
                <a:solidFill>
                  <a:srgbClr val="002060"/>
                </a:solidFill>
              </a:rPr>
              <a:t>rd</a:t>
            </a:r>
            <a:r>
              <a:rPr lang="en-US" sz="2400" b="1" dirty="0">
                <a:solidFill>
                  <a:srgbClr val="002060"/>
                </a:solidFill>
              </a:rPr>
              <a:t>-27</a:t>
            </a:r>
            <a:r>
              <a:rPr lang="en-US" sz="2400" b="1" baseline="30000" dirty="0">
                <a:solidFill>
                  <a:srgbClr val="002060"/>
                </a:solidFill>
              </a:rPr>
              <a:t>th</a:t>
            </a:r>
            <a:r>
              <a:rPr lang="en-US" sz="2400" b="1" dirty="0">
                <a:solidFill>
                  <a:srgbClr val="002060"/>
                </a:solidFill>
              </a:rPr>
              <a:t> November 2020</a:t>
            </a:r>
          </a:p>
        </p:txBody>
      </p:sp>
      <p:sp>
        <p:nvSpPr>
          <p:cNvPr id="7" name="TextBox 6">
            <a:extLst>
              <a:ext uri="{FF2B5EF4-FFF2-40B4-BE49-F238E27FC236}">
                <a16:creationId xmlns:a16="http://schemas.microsoft.com/office/drawing/2014/main" id="{DDFF90DE-2BDC-974C-BECA-F3B7A065CE48}"/>
              </a:ext>
            </a:extLst>
          </p:cNvPr>
          <p:cNvSpPr txBox="1"/>
          <p:nvPr/>
        </p:nvSpPr>
        <p:spPr>
          <a:xfrm>
            <a:off x="1404257" y="2260388"/>
            <a:ext cx="6564085" cy="1754326"/>
          </a:xfrm>
          <a:prstGeom prst="rect">
            <a:avLst/>
          </a:prstGeom>
          <a:noFill/>
        </p:spPr>
        <p:txBody>
          <a:bodyPr wrap="square" rtlCol="0">
            <a:spAutoFit/>
          </a:bodyPr>
          <a:lstStyle/>
          <a:p>
            <a:pPr algn="ctr"/>
            <a:r>
              <a:rPr lang="en-GB" b="1" i="1" dirty="0"/>
              <a:t>Organised</a:t>
            </a:r>
            <a:r>
              <a:rPr lang="en-US" b="1" i="1" dirty="0"/>
              <a:t> by</a:t>
            </a:r>
          </a:p>
          <a:p>
            <a:endParaRPr lang="en-US" i="1" dirty="0"/>
          </a:p>
          <a:p>
            <a:pPr algn="ctr"/>
            <a:r>
              <a:rPr lang="en-US" sz="2400" b="1" dirty="0">
                <a:solidFill>
                  <a:srgbClr val="00B050"/>
                </a:solidFill>
              </a:rPr>
              <a:t>Department of Biotechnology, VIGNANS University for science, Technology and Research, Guntur, AP</a:t>
            </a:r>
            <a:r>
              <a:rPr lang="en-US" sz="2400" b="1" i="1" dirty="0">
                <a:solidFill>
                  <a:srgbClr val="00B050"/>
                </a:solidFill>
              </a:rPr>
              <a:t> </a:t>
            </a:r>
          </a:p>
        </p:txBody>
      </p:sp>
      <p:sp>
        <p:nvSpPr>
          <p:cNvPr id="11" name="TextBox 10">
            <a:extLst>
              <a:ext uri="{FF2B5EF4-FFF2-40B4-BE49-F238E27FC236}">
                <a16:creationId xmlns:a16="http://schemas.microsoft.com/office/drawing/2014/main" id="{A97AEA6D-C217-644D-8B55-278D9FF82042}"/>
              </a:ext>
            </a:extLst>
          </p:cNvPr>
          <p:cNvSpPr txBox="1"/>
          <p:nvPr/>
        </p:nvSpPr>
        <p:spPr>
          <a:xfrm>
            <a:off x="4996543" y="4857254"/>
            <a:ext cx="3935185" cy="1446550"/>
          </a:xfrm>
          <a:prstGeom prst="rect">
            <a:avLst/>
          </a:prstGeom>
          <a:noFill/>
        </p:spPr>
        <p:txBody>
          <a:bodyPr wrap="square" rtlCol="0">
            <a:spAutoFit/>
          </a:bodyPr>
          <a:lstStyle/>
          <a:p>
            <a:r>
              <a:rPr lang="en-US" sz="2200" b="1" i="1" dirty="0"/>
              <a:t>Tutors : </a:t>
            </a:r>
          </a:p>
          <a:p>
            <a:endParaRPr lang="en-US" sz="2200" i="1" dirty="0"/>
          </a:p>
          <a:p>
            <a:r>
              <a:rPr lang="en-US" sz="2200" i="1" dirty="0"/>
              <a:t>Dr. </a:t>
            </a:r>
            <a:r>
              <a:rPr lang="en-US" sz="2200" i="1" dirty="0" err="1"/>
              <a:t>Sujan</a:t>
            </a:r>
            <a:r>
              <a:rPr lang="en-US" sz="2200" i="1" dirty="0"/>
              <a:t> </a:t>
            </a:r>
            <a:r>
              <a:rPr lang="en-US" sz="2200" i="1" dirty="0" err="1"/>
              <a:t>Mamidi</a:t>
            </a:r>
            <a:endParaRPr lang="en-US" sz="2200" i="1" dirty="0"/>
          </a:p>
          <a:p>
            <a:r>
              <a:rPr lang="en-US" sz="2200" i="1" dirty="0"/>
              <a:t>Dr. </a:t>
            </a:r>
            <a:r>
              <a:rPr lang="en-US" sz="2200" i="1" dirty="0" err="1"/>
              <a:t>Divyashree</a:t>
            </a:r>
            <a:r>
              <a:rPr lang="en-US" sz="2200" i="1" dirty="0"/>
              <a:t> </a:t>
            </a:r>
            <a:r>
              <a:rPr lang="en-US" sz="2200" i="1" dirty="0" err="1"/>
              <a:t>Nageswaran</a:t>
            </a:r>
            <a:r>
              <a:rPr lang="en-US" sz="2200" i="1" dirty="0"/>
              <a:t> </a:t>
            </a:r>
          </a:p>
        </p:txBody>
      </p:sp>
    </p:spTree>
    <p:extLst>
      <p:ext uri="{BB962C8B-B14F-4D97-AF65-F5344CB8AC3E}">
        <p14:creationId xmlns:p14="http://schemas.microsoft.com/office/powerpoint/2010/main" val="297968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EF9DFA-3F7B-6F4D-9E77-70E0777C05E0}"/>
              </a:ext>
            </a:extLst>
          </p:cNvPr>
          <p:cNvSpPr/>
          <p:nvPr/>
        </p:nvSpPr>
        <p:spPr>
          <a:xfrm>
            <a:off x="498948" y="734215"/>
            <a:ext cx="3992030" cy="4647426"/>
          </a:xfrm>
          <a:prstGeom prst="rect">
            <a:avLst/>
          </a:prstGeom>
        </p:spPr>
        <p:txBody>
          <a:bodyPr wrap="square">
            <a:spAutoFit/>
          </a:bodyPr>
          <a:lstStyle/>
          <a:p>
            <a:r>
              <a:rPr lang="en-US" sz="2400" b="1" dirty="0"/>
              <a:t>2. Law of segregation / Purity of gametes</a:t>
            </a:r>
          </a:p>
          <a:p>
            <a:endParaRPr lang="en-US" sz="2400" b="1" dirty="0"/>
          </a:p>
          <a:p>
            <a:pPr marL="285750" indent="-285750">
              <a:buFontTx/>
              <a:buChar char="-"/>
            </a:pPr>
            <a:r>
              <a:rPr lang="en-US" sz="1600" dirty="0"/>
              <a:t>Only one of the two copies (YY &amp; </a:t>
            </a:r>
            <a:r>
              <a:rPr lang="en-US" sz="1600" dirty="0" err="1"/>
              <a:t>yy</a:t>
            </a:r>
            <a:r>
              <a:rPr lang="en-US" sz="1600" dirty="0"/>
              <a:t>) of the factors or genes enters each gamete (egg or sperm cell) and this allocation is random.</a:t>
            </a:r>
          </a:p>
          <a:p>
            <a:pPr marL="285750" indent="-285750">
              <a:buFontTx/>
              <a:buChar char="-"/>
            </a:pPr>
            <a:endParaRPr lang="en-US" sz="1600" dirty="0"/>
          </a:p>
          <a:p>
            <a:pPr marL="285750" indent="-285750">
              <a:buFontTx/>
              <a:buChar char="-"/>
            </a:pPr>
            <a:r>
              <a:rPr lang="en-US" sz="1600" dirty="0"/>
              <a:t>During fertilization, gametes unite to produce F</a:t>
            </a:r>
            <a:r>
              <a:rPr lang="en-US" sz="1600" baseline="-25000" dirty="0"/>
              <a:t>1 </a:t>
            </a:r>
            <a:r>
              <a:rPr lang="en-US" sz="1600" dirty="0"/>
              <a:t> . F</a:t>
            </a:r>
            <a:r>
              <a:rPr lang="en-US" sz="1600" baseline="-25000" dirty="0"/>
              <a:t>1</a:t>
            </a:r>
            <a:r>
              <a:rPr lang="en-US" sz="1600" dirty="0"/>
              <a:t>s</a:t>
            </a:r>
            <a:r>
              <a:rPr lang="en-US" sz="1600" baseline="-25000" dirty="0"/>
              <a:t> </a:t>
            </a:r>
            <a:r>
              <a:rPr lang="en-US" sz="1600" dirty="0"/>
              <a:t> are heterozygotes with one gene of Y and y.</a:t>
            </a:r>
          </a:p>
          <a:p>
            <a:pPr marL="285750" indent="-285750">
              <a:buFontTx/>
              <a:buChar char="-"/>
            </a:pPr>
            <a:endParaRPr lang="en-US" sz="1600" b="1" dirty="0"/>
          </a:p>
          <a:p>
            <a:pPr marL="285750" indent="-285750">
              <a:buFontTx/>
              <a:buChar char="-"/>
            </a:pPr>
            <a:r>
              <a:rPr lang="en-US" sz="1600" dirty="0"/>
              <a:t>When F</a:t>
            </a:r>
            <a:r>
              <a:rPr lang="en-US" sz="1600" baseline="-25000" dirty="0"/>
              <a:t>1 </a:t>
            </a:r>
            <a:r>
              <a:rPr lang="en-US" sz="1600" dirty="0"/>
              <a:t> undergo fertilization (</a:t>
            </a:r>
            <a:r>
              <a:rPr lang="en-US" sz="1600" dirty="0" err="1"/>
              <a:t>Yy</a:t>
            </a:r>
            <a:r>
              <a:rPr lang="en-US" sz="1600" dirty="0"/>
              <a:t> x </a:t>
            </a:r>
            <a:r>
              <a:rPr lang="en-US" sz="1600" dirty="0" err="1"/>
              <a:t>Yy</a:t>
            </a:r>
            <a:r>
              <a:rPr lang="en-US" sz="1600" dirty="0"/>
              <a:t>) , two types of gametes are formed with each gene having 50 %. All possible combinations occur in F</a:t>
            </a:r>
            <a:r>
              <a:rPr lang="en-US" sz="1600" baseline="-25000" dirty="0"/>
              <a:t>2</a:t>
            </a:r>
            <a:r>
              <a:rPr lang="en-US" sz="1600" dirty="0"/>
              <a:t> when gametes unite at random.</a:t>
            </a:r>
            <a:endParaRPr lang="en-US" sz="2400" baseline="-25000" dirty="0"/>
          </a:p>
        </p:txBody>
      </p:sp>
      <p:pic>
        <p:nvPicPr>
          <p:cNvPr id="3" name="Content Placeholder 3">
            <a:extLst>
              <a:ext uri="{FF2B5EF4-FFF2-40B4-BE49-F238E27FC236}">
                <a16:creationId xmlns:a16="http://schemas.microsoft.com/office/drawing/2014/main" id="{12704236-1378-9243-B570-15C8B9932A08}"/>
              </a:ext>
            </a:extLst>
          </p:cNvPr>
          <p:cNvPicPr>
            <a:picLocks noChangeAspect="1"/>
          </p:cNvPicPr>
          <p:nvPr/>
        </p:nvPicPr>
        <p:blipFill>
          <a:blip r:embed="rId3"/>
          <a:stretch>
            <a:fillRect/>
          </a:stretch>
        </p:blipFill>
        <p:spPr>
          <a:xfrm>
            <a:off x="5161980" y="507092"/>
            <a:ext cx="3796030" cy="5407660"/>
          </a:xfrm>
          <a:prstGeom prst="rect">
            <a:avLst/>
          </a:prstGeom>
        </p:spPr>
      </p:pic>
      <p:sp>
        <p:nvSpPr>
          <p:cNvPr id="4" name="TextBox 3">
            <a:extLst>
              <a:ext uri="{FF2B5EF4-FFF2-40B4-BE49-F238E27FC236}">
                <a16:creationId xmlns:a16="http://schemas.microsoft.com/office/drawing/2014/main" id="{238FAAFB-99D6-6441-B02D-F4D566E1F9EC}"/>
              </a:ext>
            </a:extLst>
          </p:cNvPr>
          <p:cNvSpPr txBox="1"/>
          <p:nvPr/>
        </p:nvSpPr>
        <p:spPr>
          <a:xfrm>
            <a:off x="7280476" y="5914752"/>
            <a:ext cx="1863524" cy="307777"/>
          </a:xfrm>
          <a:prstGeom prst="rect">
            <a:avLst/>
          </a:prstGeom>
          <a:noFill/>
        </p:spPr>
        <p:txBody>
          <a:bodyPr wrap="square" rtlCol="0">
            <a:spAutoFit/>
          </a:bodyPr>
          <a:lstStyle/>
          <a:p>
            <a:pPr algn="ctr"/>
            <a:r>
              <a:rPr lang="en-US" sz="1400" dirty="0"/>
              <a:t>Khan academy</a:t>
            </a:r>
          </a:p>
        </p:txBody>
      </p:sp>
    </p:spTree>
    <p:extLst>
      <p:ext uri="{BB962C8B-B14F-4D97-AF65-F5344CB8AC3E}">
        <p14:creationId xmlns:p14="http://schemas.microsoft.com/office/powerpoint/2010/main" val="195724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5C29A6-EB17-5D47-9D6F-B54868C977EA}"/>
              </a:ext>
            </a:extLst>
          </p:cNvPr>
          <p:cNvSpPr txBox="1"/>
          <p:nvPr/>
        </p:nvSpPr>
        <p:spPr>
          <a:xfrm>
            <a:off x="465845" y="541581"/>
            <a:ext cx="3925534" cy="4647426"/>
          </a:xfrm>
          <a:prstGeom prst="rect">
            <a:avLst/>
          </a:prstGeom>
          <a:noFill/>
        </p:spPr>
        <p:txBody>
          <a:bodyPr wrap="square" rtlCol="0">
            <a:spAutoFit/>
          </a:bodyPr>
          <a:lstStyle/>
          <a:p>
            <a:r>
              <a:rPr lang="en-US" sz="2400" b="1" dirty="0"/>
              <a:t>3. Law of Independent assortment</a:t>
            </a:r>
          </a:p>
          <a:p>
            <a:endParaRPr lang="en-US" sz="2400" b="1" dirty="0"/>
          </a:p>
          <a:p>
            <a:pPr marL="285750" indent="-285750">
              <a:buFontTx/>
              <a:buChar char="-"/>
            </a:pPr>
            <a:r>
              <a:rPr lang="en-US" sz="1600" dirty="0"/>
              <a:t>Alleles of two or more different genes for each pair of traits/characters assort out independently into gametes of the other pairs.</a:t>
            </a:r>
          </a:p>
          <a:p>
            <a:pPr marL="285750" indent="-285750">
              <a:buFontTx/>
              <a:buChar char="-"/>
            </a:pPr>
            <a:endParaRPr lang="en-US" sz="1600" dirty="0"/>
          </a:p>
          <a:p>
            <a:pPr marL="285750" indent="-285750">
              <a:buFontTx/>
              <a:buChar char="-"/>
            </a:pPr>
            <a:r>
              <a:rPr lang="en-US" sz="1600" dirty="0"/>
              <a:t>Allele of one gene received by the gamete does not influence the allele of another gene. </a:t>
            </a:r>
          </a:p>
          <a:p>
            <a:pPr marL="285750" indent="-285750">
              <a:buFontTx/>
              <a:buChar char="-"/>
            </a:pPr>
            <a:endParaRPr lang="en-US" sz="1600" dirty="0"/>
          </a:p>
          <a:p>
            <a:pPr marL="285750" indent="-285750">
              <a:buFontTx/>
              <a:buChar char="-"/>
            </a:pPr>
            <a:r>
              <a:rPr lang="en-US" sz="1600" dirty="0"/>
              <a:t>Dihybrid cross ratio – 9:3:3:1 (phenotypic ratio)</a:t>
            </a:r>
          </a:p>
          <a:p>
            <a:pPr marL="285750" indent="-285750">
              <a:buFontTx/>
              <a:buChar char="-"/>
            </a:pPr>
            <a:endParaRPr lang="en-US" sz="1600" dirty="0"/>
          </a:p>
          <a:p>
            <a:pPr marL="285750" indent="-285750">
              <a:buFontTx/>
              <a:buChar char="-"/>
            </a:pPr>
            <a:r>
              <a:rPr lang="en-US" sz="1600" dirty="0"/>
              <a:t>Test cross in F</a:t>
            </a:r>
            <a:r>
              <a:rPr lang="en-US" sz="1600" baseline="-25000" dirty="0"/>
              <a:t>2</a:t>
            </a:r>
            <a:r>
              <a:rPr lang="en-US" sz="1600" dirty="0"/>
              <a:t> (F</a:t>
            </a:r>
            <a:r>
              <a:rPr lang="en-US" sz="1600" baseline="-25000" dirty="0"/>
              <a:t>1</a:t>
            </a:r>
            <a:r>
              <a:rPr lang="en-US" sz="1600" dirty="0"/>
              <a:t> x recessive P</a:t>
            </a:r>
            <a:r>
              <a:rPr lang="en-US" sz="1600" baseline="-25000" dirty="0"/>
              <a:t>2</a:t>
            </a:r>
            <a:r>
              <a:rPr lang="en-US" sz="1600" dirty="0"/>
              <a:t>) to confirm ratio as 1:1:1:1.</a:t>
            </a:r>
          </a:p>
        </p:txBody>
      </p:sp>
      <p:sp>
        <p:nvSpPr>
          <p:cNvPr id="3" name="TextBox 2">
            <a:extLst>
              <a:ext uri="{FF2B5EF4-FFF2-40B4-BE49-F238E27FC236}">
                <a16:creationId xmlns:a16="http://schemas.microsoft.com/office/drawing/2014/main" id="{9ED003E4-5B19-5742-B295-C69F1C151A27}"/>
              </a:ext>
            </a:extLst>
          </p:cNvPr>
          <p:cNvSpPr txBox="1"/>
          <p:nvPr/>
        </p:nvSpPr>
        <p:spPr>
          <a:xfrm>
            <a:off x="5249333" y="656356"/>
            <a:ext cx="2912534" cy="369332"/>
          </a:xfrm>
          <a:prstGeom prst="rect">
            <a:avLst/>
          </a:prstGeom>
          <a:noFill/>
        </p:spPr>
        <p:txBody>
          <a:bodyPr wrap="square" rtlCol="0">
            <a:spAutoFit/>
          </a:bodyPr>
          <a:lstStyle/>
          <a:p>
            <a:r>
              <a:rPr lang="en-US" b="1" dirty="0">
                <a:solidFill>
                  <a:srgbClr val="00B050"/>
                </a:solidFill>
              </a:rPr>
              <a:t>Dihybrid cross is an example </a:t>
            </a:r>
          </a:p>
        </p:txBody>
      </p:sp>
      <p:pic>
        <p:nvPicPr>
          <p:cNvPr id="4" name="Content Placeholder 4">
            <a:extLst>
              <a:ext uri="{FF2B5EF4-FFF2-40B4-BE49-F238E27FC236}">
                <a16:creationId xmlns:a16="http://schemas.microsoft.com/office/drawing/2014/main" id="{335097FA-0E3E-5C45-9787-C5956B4F3CE0}"/>
              </a:ext>
            </a:extLst>
          </p:cNvPr>
          <p:cNvPicPr>
            <a:picLocks noChangeAspect="1"/>
          </p:cNvPicPr>
          <p:nvPr/>
        </p:nvPicPr>
        <p:blipFill>
          <a:blip r:embed="rId2"/>
          <a:stretch>
            <a:fillRect/>
          </a:stretch>
        </p:blipFill>
        <p:spPr>
          <a:xfrm>
            <a:off x="4623397" y="1077913"/>
            <a:ext cx="4276426" cy="4465638"/>
          </a:xfrm>
          <a:prstGeom prst="rect">
            <a:avLst/>
          </a:prstGeom>
        </p:spPr>
      </p:pic>
      <p:sp>
        <p:nvSpPr>
          <p:cNvPr id="6" name="TextBox 5">
            <a:extLst>
              <a:ext uri="{FF2B5EF4-FFF2-40B4-BE49-F238E27FC236}">
                <a16:creationId xmlns:a16="http://schemas.microsoft.com/office/drawing/2014/main" id="{26C29529-AE6B-8A48-AFE6-064858F7D727}"/>
              </a:ext>
            </a:extLst>
          </p:cNvPr>
          <p:cNvSpPr txBox="1"/>
          <p:nvPr/>
        </p:nvSpPr>
        <p:spPr>
          <a:xfrm>
            <a:off x="7036299" y="5626198"/>
            <a:ext cx="1863524" cy="307777"/>
          </a:xfrm>
          <a:prstGeom prst="rect">
            <a:avLst/>
          </a:prstGeom>
          <a:noFill/>
        </p:spPr>
        <p:txBody>
          <a:bodyPr wrap="square" rtlCol="0">
            <a:spAutoFit/>
          </a:bodyPr>
          <a:lstStyle/>
          <a:p>
            <a:pPr algn="ctr"/>
            <a:r>
              <a:rPr lang="en-US" sz="1400" dirty="0"/>
              <a:t>Khan academy</a:t>
            </a:r>
          </a:p>
        </p:txBody>
      </p:sp>
    </p:spTree>
    <p:extLst>
      <p:ext uri="{BB962C8B-B14F-4D97-AF65-F5344CB8AC3E}">
        <p14:creationId xmlns:p14="http://schemas.microsoft.com/office/powerpoint/2010/main" val="389179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0D05ED-E02B-9948-9839-77C8BE9850F4}"/>
              </a:ext>
            </a:extLst>
          </p:cNvPr>
          <p:cNvSpPr txBox="1"/>
          <p:nvPr/>
        </p:nvSpPr>
        <p:spPr>
          <a:xfrm>
            <a:off x="1005840" y="480060"/>
            <a:ext cx="7680960" cy="461665"/>
          </a:xfrm>
          <a:prstGeom prst="rect">
            <a:avLst/>
          </a:prstGeom>
          <a:noFill/>
        </p:spPr>
        <p:txBody>
          <a:bodyPr wrap="square" rtlCol="0">
            <a:spAutoFit/>
          </a:bodyPr>
          <a:lstStyle/>
          <a:p>
            <a:pPr algn="ctr"/>
            <a:r>
              <a:rPr lang="en-US" sz="2400" b="1" dirty="0">
                <a:solidFill>
                  <a:srgbClr val="FF0000"/>
                </a:solidFill>
              </a:rPr>
              <a:t>Alleles may not assort independently at different loci  </a:t>
            </a:r>
          </a:p>
        </p:txBody>
      </p:sp>
      <p:sp>
        <p:nvSpPr>
          <p:cNvPr id="3" name="TextBox 2">
            <a:extLst>
              <a:ext uri="{FF2B5EF4-FFF2-40B4-BE49-F238E27FC236}">
                <a16:creationId xmlns:a16="http://schemas.microsoft.com/office/drawing/2014/main" id="{B4A7904B-5CD4-944D-BC6B-DAB6D9538A69}"/>
              </a:ext>
            </a:extLst>
          </p:cNvPr>
          <p:cNvSpPr txBox="1"/>
          <p:nvPr/>
        </p:nvSpPr>
        <p:spPr>
          <a:xfrm>
            <a:off x="708660" y="1383030"/>
            <a:ext cx="7772400" cy="4093428"/>
          </a:xfrm>
          <a:prstGeom prst="rect">
            <a:avLst/>
          </a:prstGeom>
          <a:noFill/>
        </p:spPr>
        <p:txBody>
          <a:bodyPr wrap="square" rtlCol="0">
            <a:spAutoFit/>
          </a:bodyPr>
          <a:lstStyle/>
          <a:p>
            <a:r>
              <a:rPr lang="en-US" sz="2400" b="1" dirty="0"/>
              <a:t>Reasons:</a:t>
            </a:r>
          </a:p>
          <a:p>
            <a:endParaRPr lang="en-US" dirty="0"/>
          </a:p>
          <a:p>
            <a:pPr marL="342900" indent="-342900">
              <a:buAutoNum type="arabicPeriod"/>
            </a:pPr>
            <a:r>
              <a:rPr lang="en-US" dirty="0"/>
              <a:t>Either by </a:t>
            </a:r>
            <a:r>
              <a:rPr lang="en-US" b="1" dirty="0"/>
              <a:t>chance/probability</a:t>
            </a:r>
          </a:p>
          <a:p>
            <a:pPr marL="342900" indent="-342900">
              <a:buAutoNum type="arabicPeriod"/>
            </a:pPr>
            <a:endParaRPr lang="en-US" dirty="0"/>
          </a:p>
          <a:p>
            <a:pPr marL="342900" indent="-342900">
              <a:buAutoNum type="arabicPeriod"/>
            </a:pPr>
            <a:r>
              <a:rPr lang="en-US" b="1" dirty="0"/>
              <a:t>Linkage</a:t>
            </a:r>
            <a:r>
              <a:rPr lang="en-US" dirty="0"/>
              <a:t> – genes/alleles at different loci on the same chromosomes are very close together</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r>
              <a:rPr lang="en-US" sz="2800" dirty="0"/>
              <a:t>Law of independent assortment was framed before we knew </a:t>
            </a:r>
            <a:r>
              <a:rPr lang="en-US" sz="2800" b="1" dirty="0"/>
              <a:t>“meiosis”</a:t>
            </a:r>
            <a:r>
              <a:rPr lang="en-US" sz="2800" dirty="0"/>
              <a:t>. </a:t>
            </a:r>
          </a:p>
        </p:txBody>
      </p:sp>
    </p:spTree>
    <p:extLst>
      <p:ext uri="{BB962C8B-B14F-4D97-AF65-F5344CB8AC3E}">
        <p14:creationId xmlns:p14="http://schemas.microsoft.com/office/powerpoint/2010/main" val="282157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1F8BC6-04DC-434E-8AA4-6EBA036B25B5}"/>
              </a:ext>
            </a:extLst>
          </p:cNvPr>
          <p:cNvSpPr txBox="1"/>
          <p:nvPr/>
        </p:nvSpPr>
        <p:spPr>
          <a:xfrm>
            <a:off x="2476818" y="651510"/>
            <a:ext cx="4263390" cy="461665"/>
          </a:xfrm>
          <a:prstGeom prst="rect">
            <a:avLst/>
          </a:prstGeom>
          <a:noFill/>
        </p:spPr>
        <p:txBody>
          <a:bodyPr wrap="square" rtlCol="0">
            <a:spAutoFit/>
          </a:bodyPr>
          <a:lstStyle/>
          <a:p>
            <a:pPr algn="ctr"/>
            <a:r>
              <a:rPr lang="en-US" sz="2400" b="1">
                <a:solidFill>
                  <a:srgbClr val="FF0000"/>
                </a:solidFill>
              </a:rPr>
              <a:t>What happens during meiosis? </a:t>
            </a:r>
            <a:endParaRPr lang="en-US" sz="2400" b="1" dirty="0">
              <a:solidFill>
                <a:srgbClr val="FF0000"/>
              </a:solidFill>
            </a:endParaRPr>
          </a:p>
        </p:txBody>
      </p:sp>
      <p:sp>
        <p:nvSpPr>
          <p:cNvPr id="3" name="TextBox 2">
            <a:extLst>
              <a:ext uri="{FF2B5EF4-FFF2-40B4-BE49-F238E27FC236}">
                <a16:creationId xmlns:a16="http://schemas.microsoft.com/office/drawing/2014/main" id="{7151EBEE-9F96-0D4B-A239-3B5D0ADBEAAE}"/>
              </a:ext>
            </a:extLst>
          </p:cNvPr>
          <p:cNvSpPr txBox="1"/>
          <p:nvPr/>
        </p:nvSpPr>
        <p:spPr>
          <a:xfrm>
            <a:off x="674370" y="1223010"/>
            <a:ext cx="3861118" cy="3970318"/>
          </a:xfrm>
          <a:prstGeom prst="rect">
            <a:avLst/>
          </a:prstGeom>
          <a:noFill/>
        </p:spPr>
        <p:txBody>
          <a:bodyPr wrap="square" rtlCol="0">
            <a:spAutoFit/>
          </a:bodyPr>
          <a:lstStyle/>
          <a:p>
            <a:pPr marL="285750" indent="-285750">
              <a:buFontTx/>
              <a:buChar char="-"/>
            </a:pPr>
            <a:r>
              <a:rPr lang="en-US" dirty="0"/>
              <a:t>Haploid gametes are formed from diploid cells. </a:t>
            </a:r>
          </a:p>
          <a:p>
            <a:pPr marL="285750" indent="-285750">
              <a:buFontTx/>
              <a:buChar char="-"/>
            </a:pPr>
            <a:endParaRPr lang="en-US" dirty="0"/>
          </a:p>
          <a:p>
            <a:r>
              <a:rPr lang="en-US" dirty="0"/>
              <a:t>- </a:t>
            </a:r>
            <a:r>
              <a:rPr lang="en-US" b="1" dirty="0"/>
              <a:t>Independent Assortment of genetic loci</a:t>
            </a:r>
          </a:p>
          <a:p>
            <a:r>
              <a:rPr lang="en-US" b="1" dirty="0"/>
              <a:t> </a:t>
            </a:r>
          </a:p>
          <a:p>
            <a:pPr marL="342900" indent="-342900">
              <a:buAutoNum type="arabicPeriod"/>
            </a:pPr>
            <a:r>
              <a:rPr lang="en-US" dirty="0"/>
              <a:t>Takes place on different chromosomes</a:t>
            </a:r>
          </a:p>
          <a:p>
            <a:endParaRPr lang="en-US" dirty="0"/>
          </a:p>
          <a:p>
            <a:r>
              <a:rPr lang="en-US" dirty="0"/>
              <a:t>2. Also takes place on the same chromosome if the genes/loci are far apart via </a:t>
            </a:r>
            <a:r>
              <a:rPr lang="en-US" b="1" dirty="0"/>
              <a:t>crossover/recombination</a:t>
            </a:r>
            <a:r>
              <a:rPr lang="en-US" dirty="0"/>
              <a:t>.  </a:t>
            </a:r>
          </a:p>
          <a:p>
            <a:pPr marL="285750" indent="-285750">
              <a:buFontTx/>
              <a:buChar char="-"/>
            </a:pPr>
            <a:endParaRPr lang="en-US" dirty="0"/>
          </a:p>
          <a:p>
            <a:endParaRPr lang="en-US" dirty="0"/>
          </a:p>
        </p:txBody>
      </p:sp>
      <p:pic>
        <p:nvPicPr>
          <p:cNvPr id="4098" name="Picture 2" descr="How does independent assortment and crossing over result in genetic  diversity? - eNotes.com">
            <a:extLst>
              <a:ext uri="{FF2B5EF4-FFF2-40B4-BE49-F238E27FC236}">
                <a16:creationId xmlns:a16="http://schemas.microsoft.com/office/drawing/2014/main" id="{B89FA8F7-8C9F-8A4E-B27A-7A0E7DDB691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58199" y="1550819"/>
            <a:ext cx="4564018" cy="34669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65CE79-3DA4-DA41-AD33-32B5C7816263}"/>
              </a:ext>
            </a:extLst>
          </p:cNvPr>
          <p:cNvSpPr txBox="1"/>
          <p:nvPr/>
        </p:nvSpPr>
        <p:spPr>
          <a:xfrm>
            <a:off x="7663815" y="4920884"/>
            <a:ext cx="1358402" cy="338554"/>
          </a:xfrm>
          <a:prstGeom prst="rect">
            <a:avLst/>
          </a:prstGeom>
          <a:noFill/>
        </p:spPr>
        <p:txBody>
          <a:bodyPr wrap="square" rtlCol="0">
            <a:spAutoFit/>
          </a:bodyPr>
          <a:lstStyle/>
          <a:p>
            <a:r>
              <a:rPr lang="en-US" sz="1600" dirty="0" err="1"/>
              <a:t>enotes.com</a:t>
            </a:r>
            <a:endParaRPr lang="en-US" sz="1600" dirty="0"/>
          </a:p>
        </p:txBody>
      </p:sp>
    </p:spTree>
    <p:extLst>
      <p:ext uri="{BB962C8B-B14F-4D97-AF65-F5344CB8AC3E}">
        <p14:creationId xmlns:p14="http://schemas.microsoft.com/office/powerpoint/2010/main" val="12391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83216A-A058-2D48-9558-E123B8F17268}"/>
              </a:ext>
            </a:extLst>
          </p:cNvPr>
          <p:cNvSpPr txBox="1"/>
          <p:nvPr/>
        </p:nvSpPr>
        <p:spPr>
          <a:xfrm>
            <a:off x="1431542" y="215488"/>
            <a:ext cx="7029552" cy="16223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1" kern="1200" dirty="0">
                <a:solidFill>
                  <a:srgbClr val="FF0000"/>
                </a:solidFill>
                <a:ea typeface="+mj-ea"/>
                <a:cs typeface="+mj-cs"/>
              </a:rPr>
              <a:t>Linkage and Crossing over</a:t>
            </a:r>
          </a:p>
        </p:txBody>
      </p:sp>
      <p:sp>
        <p:nvSpPr>
          <p:cNvPr id="3" name="TextBox 2">
            <a:extLst>
              <a:ext uri="{FF2B5EF4-FFF2-40B4-BE49-F238E27FC236}">
                <a16:creationId xmlns:a16="http://schemas.microsoft.com/office/drawing/2014/main" id="{AABE17D7-B670-2649-86FA-D5B3C6DA4199}"/>
              </a:ext>
            </a:extLst>
          </p:cNvPr>
          <p:cNvSpPr txBox="1"/>
          <p:nvPr/>
        </p:nvSpPr>
        <p:spPr>
          <a:xfrm>
            <a:off x="363162" y="1643606"/>
            <a:ext cx="3745851" cy="4802914"/>
          </a:xfrm>
          <a:prstGeom prst="rect">
            <a:avLst/>
          </a:prstGeom>
        </p:spPr>
        <p:txBody>
          <a:bodyPr vert="horz" lIns="91440" tIns="45720" rIns="91440" bIns="45720" rtlCol="0">
            <a:normAutofit fontScale="55000" lnSpcReduction="20000"/>
          </a:bodyPr>
          <a:lstStyle/>
          <a:p>
            <a:pPr>
              <a:lnSpc>
                <a:spcPct val="90000"/>
              </a:lnSpc>
              <a:spcAft>
                <a:spcPts val="600"/>
              </a:spcAft>
            </a:pPr>
            <a:r>
              <a:rPr lang="en-US" sz="3600" b="1" dirty="0"/>
              <a:t>Linkage</a:t>
            </a:r>
            <a:r>
              <a:rPr lang="en-US" sz="3600" dirty="0"/>
              <a:t> </a:t>
            </a:r>
          </a:p>
          <a:p>
            <a:pPr indent="-228600">
              <a:lnSpc>
                <a:spcPct val="90000"/>
              </a:lnSpc>
              <a:spcAft>
                <a:spcPts val="600"/>
              </a:spcAft>
              <a:buFont typeface="Arial" panose="020B0604020202020204" pitchFamily="34" charset="0"/>
              <a:buChar char="•"/>
            </a:pPr>
            <a:endParaRPr lang="en-US" sz="2300" dirty="0"/>
          </a:p>
          <a:p>
            <a:pPr marL="285750" indent="-228600">
              <a:lnSpc>
                <a:spcPct val="90000"/>
              </a:lnSpc>
              <a:spcAft>
                <a:spcPts val="600"/>
              </a:spcAft>
              <a:buFont typeface="Wingdings" pitchFamily="2" charset="2"/>
              <a:buChar char="ü"/>
            </a:pPr>
            <a:r>
              <a:rPr lang="en-US" sz="2500" dirty="0"/>
              <a:t>Genes on the same chromosome are linked and they fail to assort independently</a:t>
            </a:r>
          </a:p>
          <a:p>
            <a:pPr indent="-228600">
              <a:lnSpc>
                <a:spcPct val="90000"/>
              </a:lnSpc>
              <a:spcAft>
                <a:spcPts val="600"/>
              </a:spcAft>
              <a:buFont typeface="Wingdings" pitchFamily="2" charset="2"/>
              <a:buChar char="ü"/>
            </a:pPr>
            <a:endParaRPr lang="en-US" sz="2500" dirty="0"/>
          </a:p>
          <a:p>
            <a:pPr marL="285750" indent="-228600">
              <a:lnSpc>
                <a:spcPct val="90000"/>
              </a:lnSpc>
              <a:spcAft>
                <a:spcPts val="600"/>
              </a:spcAft>
              <a:buFont typeface="Wingdings" pitchFamily="2" charset="2"/>
              <a:buChar char="ü"/>
            </a:pPr>
            <a:r>
              <a:rPr lang="en-US" sz="2500" dirty="0"/>
              <a:t>Such genes segregate together in a population.</a:t>
            </a:r>
          </a:p>
          <a:p>
            <a:pPr marL="285750" indent="-228600">
              <a:lnSpc>
                <a:spcPct val="90000"/>
              </a:lnSpc>
              <a:spcAft>
                <a:spcPts val="600"/>
              </a:spcAft>
              <a:buFont typeface="Wingdings" pitchFamily="2" charset="2"/>
              <a:buChar char="ü"/>
            </a:pPr>
            <a:r>
              <a:rPr lang="en-US" sz="2500" dirty="0"/>
              <a:t>Linkage is based on the frequency of crossing over between the two genes.</a:t>
            </a:r>
          </a:p>
          <a:p>
            <a:pPr marL="285750" indent="-228600">
              <a:lnSpc>
                <a:spcPct val="90000"/>
              </a:lnSpc>
              <a:spcAft>
                <a:spcPts val="600"/>
              </a:spcAft>
              <a:buFont typeface="Wingdings" pitchFamily="2" charset="2"/>
              <a:buChar char="ü"/>
            </a:pPr>
            <a:endParaRPr lang="en-US" sz="2500" dirty="0"/>
          </a:p>
          <a:p>
            <a:pPr marL="285750" indent="-228600">
              <a:lnSpc>
                <a:spcPct val="90000"/>
              </a:lnSpc>
              <a:spcAft>
                <a:spcPts val="600"/>
              </a:spcAft>
              <a:buFont typeface="Wingdings" pitchFamily="2" charset="2"/>
              <a:buChar char="ü"/>
            </a:pPr>
            <a:endParaRPr lang="en-US" sz="2300" dirty="0"/>
          </a:p>
          <a:p>
            <a:pPr marL="285750" indent="-228600">
              <a:lnSpc>
                <a:spcPct val="90000"/>
              </a:lnSpc>
              <a:spcAft>
                <a:spcPts val="600"/>
              </a:spcAft>
              <a:buFont typeface="Arial" panose="020B0604020202020204" pitchFamily="34" charset="0"/>
              <a:buChar char="•"/>
            </a:pPr>
            <a:endParaRPr lang="en-US" sz="2300" dirty="0"/>
          </a:p>
          <a:p>
            <a:pPr>
              <a:lnSpc>
                <a:spcPct val="90000"/>
              </a:lnSpc>
              <a:spcAft>
                <a:spcPts val="600"/>
              </a:spcAft>
            </a:pPr>
            <a:r>
              <a:rPr lang="en-US" sz="3200" b="1" dirty="0"/>
              <a:t>Crossing Over/recombination</a:t>
            </a:r>
          </a:p>
          <a:p>
            <a:pPr>
              <a:lnSpc>
                <a:spcPct val="90000"/>
              </a:lnSpc>
              <a:spcAft>
                <a:spcPts val="600"/>
              </a:spcAft>
            </a:pPr>
            <a:endParaRPr lang="en-US" sz="2300" b="1" dirty="0"/>
          </a:p>
          <a:p>
            <a:pPr marL="171450" indent="-171450">
              <a:lnSpc>
                <a:spcPct val="90000"/>
              </a:lnSpc>
              <a:spcAft>
                <a:spcPts val="600"/>
              </a:spcAft>
              <a:buFont typeface="Wingdings" pitchFamily="2" charset="2"/>
              <a:buChar char="ü"/>
            </a:pPr>
            <a:r>
              <a:rPr lang="en-US" sz="2500" dirty="0"/>
              <a:t>Reciprocal exchange of chromosome segments between homologs (non-sister chromatids) </a:t>
            </a:r>
          </a:p>
          <a:p>
            <a:pPr marL="171450" indent="-171450">
              <a:lnSpc>
                <a:spcPct val="90000"/>
              </a:lnSpc>
              <a:spcAft>
                <a:spcPts val="600"/>
              </a:spcAft>
              <a:buFont typeface="Wingdings" pitchFamily="2" charset="2"/>
              <a:buChar char="ü"/>
            </a:pPr>
            <a:r>
              <a:rPr lang="en-US" sz="2500" dirty="0"/>
              <a:t>This exchange of DNA/</a:t>
            </a:r>
            <a:r>
              <a:rPr lang="en-US" sz="2500" dirty="0" err="1"/>
              <a:t>Chr</a:t>
            </a:r>
            <a:r>
              <a:rPr lang="en-US" sz="2500" dirty="0"/>
              <a:t> segments is during meiosis I – prophase – stage pachytene.</a:t>
            </a:r>
          </a:p>
          <a:p>
            <a:pPr marL="171450" indent="-171450">
              <a:lnSpc>
                <a:spcPct val="90000"/>
              </a:lnSpc>
              <a:spcAft>
                <a:spcPts val="600"/>
              </a:spcAft>
              <a:buFont typeface="Wingdings" pitchFamily="2" charset="2"/>
              <a:buChar char="ü"/>
            </a:pPr>
            <a:r>
              <a:rPr lang="en-US" sz="2500" dirty="0"/>
              <a:t>Promotes genetic variation and reduces linkage , hence is highly useful to plant breeders.</a:t>
            </a:r>
          </a:p>
          <a:p>
            <a:pPr marL="285750" indent="-228600">
              <a:lnSpc>
                <a:spcPct val="90000"/>
              </a:lnSpc>
              <a:spcAft>
                <a:spcPts val="600"/>
              </a:spcAft>
              <a:buFont typeface="Arial" panose="020B0604020202020204" pitchFamily="34" charset="0"/>
              <a:buChar char="•"/>
            </a:pPr>
            <a:endParaRPr lang="en-US" sz="2500" dirty="0"/>
          </a:p>
          <a:p>
            <a:pPr marL="285750" indent="-228600">
              <a:lnSpc>
                <a:spcPct val="90000"/>
              </a:lnSpc>
              <a:spcAft>
                <a:spcPts val="600"/>
              </a:spcAft>
              <a:buFont typeface="Arial" panose="020B0604020202020204" pitchFamily="34" charset="0"/>
              <a:buChar char="•"/>
            </a:pPr>
            <a:endParaRPr lang="en-US" sz="2500" dirty="0"/>
          </a:p>
          <a:p>
            <a:pPr marL="285750" indent="-228600">
              <a:lnSpc>
                <a:spcPct val="90000"/>
              </a:lnSpc>
              <a:spcAft>
                <a:spcPts val="600"/>
              </a:spcAft>
              <a:buFont typeface="Arial" panose="020B0604020202020204" pitchFamily="34" charset="0"/>
              <a:buChar char="•"/>
            </a:pPr>
            <a:endParaRPr lang="en-US" sz="1100" dirty="0"/>
          </a:p>
        </p:txBody>
      </p:sp>
      <p:pic>
        <p:nvPicPr>
          <p:cNvPr id="4" name="Picture 3">
            <a:extLst>
              <a:ext uri="{FF2B5EF4-FFF2-40B4-BE49-F238E27FC236}">
                <a16:creationId xmlns:a16="http://schemas.microsoft.com/office/drawing/2014/main" id="{CB8077CE-4A09-B74A-B2FF-D9E06E4ABDFE}"/>
              </a:ext>
            </a:extLst>
          </p:cNvPr>
          <p:cNvPicPr>
            <a:picLocks noChangeAspect="1"/>
          </p:cNvPicPr>
          <p:nvPr/>
        </p:nvPicPr>
        <p:blipFill>
          <a:blip r:embed="rId3"/>
          <a:stretch>
            <a:fillRect/>
          </a:stretch>
        </p:blipFill>
        <p:spPr>
          <a:xfrm>
            <a:off x="4234743" y="2698256"/>
            <a:ext cx="4671825" cy="2321936"/>
          </a:xfrm>
          <a:prstGeom prst="rect">
            <a:avLst/>
          </a:prstGeom>
          <a:effectLst/>
        </p:spPr>
      </p:pic>
      <p:sp>
        <p:nvSpPr>
          <p:cNvPr id="5" name="Rectangle 4">
            <a:extLst>
              <a:ext uri="{FF2B5EF4-FFF2-40B4-BE49-F238E27FC236}">
                <a16:creationId xmlns:a16="http://schemas.microsoft.com/office/drawing/2014/main" id="{8B772075-66E5-4243-9FB2-2045738DBBE0}"/>
              </a:ext>
            </a:extLst>
          </p:cNvPr>
          <p:cNvSpPr/>
          <p:nvPr/>
        </p:nvSpPr>
        <p:spPr>
          <a:xfrm>
            <a:off x="7025156" y="5020192"/>
            <a:ext cx="1881412" cy="276999"/>
          </a:xfrm>
          <a:prstGeom prst="rect">
            <a:avLst/>
          </a:prstGeom>
        </p:spPr>
        <p:txBody>
          <a:bodyPr wrap="none">
            <a:spAutoFit/>
          </a:bodyPr>
          <a:lstStyle/>
          <a:p>
            <a:r>
              <a:rPr lang="en-US" sz="1200" dirty="0"/>
              <a:t>https://</a:t>
            </a:r>
            <a:r>
              <a:rPr lang="en-US" sz="1200" dirty="0" err="1"/>
              <a:t>ib.bioninja.com.au</a:t>
            </a:r>
            <a:r>
              <a:rPr lang="en-US" sz="1200" dirty="0"/>
              <a:t>/</a:t>
            </a:r>
          </a:p>
        </p:txBody>
      </p:sp>
    </p:spTree>
    <p:extLst>
      <p:ext uri="{BB962C8B-B14F-4D97-AF65-F5344CB8AC3E}">
        <p14:creationId xmlns:p14="http://schemas.microsoft.com/office/powerpoint/2010/main" val="321527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15588" y="1005167"/>
            <a:ext cx="7837646" cy="4990949"/>
          </a:xfrm>
          <a:prstGeom prst="rect">
            <a:avLst/>
          </a:prstGeom>
        </p:spPr>
        <p:txBody>
          <a:bodyPr vert="horz" wrap="square" lIns="0" tIns="40481" rIns="0" bIns="0" rtlCol="0">
            <a:spAutoFit/>
          </a:bodyPr>
          <a:lstStyle/>
          <a:p>
            <a:pPr marL="299561" indent="-285750">
              <a:spcBef>
                <a:spcPts val="311"/>
              </a:spcBef>
              <a:buFontTx/>
              <a:buChar char="-"/>
            </a:pPr>
            <a:r>
              <a:rPr lang="en-GB" spc="-8" dirty="0">
                <a:latin typeface="Calibri" panose="020F0502020204030204"/>
                <a:cs typeface="Calibri" panose="020F0502020204030204"/>
                <a:sym typeface="+mn-ea"/>
              </a:rPr>
              <a:t>Called genetic map or chromosome map too.</a:t>
            </a:r>
          </a:p>
          <a:p>
            <a:pPr marL="299561" indent="-285750">
              <a:spcBef>
                <a:spcPts val="311"/>
              </a:spcBef>
              <a:buFontTx/>
              <a:buChar char="-"/>
            </a:pPr>
            <a:endParaRPr lang="en-GB" b="1" spc="-8" dirty="0">
              <a:latin typeface="Calibri" panose="020F0502020204030204"/>
              <a:cs typeface="Calibri" panose="020F0502020204030204"/>
              <a:sym typeface="+mn-ea"/>
            </a:endParaRPr>
          </a:p>
          <a:p>
            <a:pPr marL="299561" indent="-285750">
              <a:spcBef>
                <a:spcPts val="311"/>
              </a:spcBef>
              <a:buFontTx/>
              <a:buChar char="-"/>
            </a:pPr>
            <a:r>
              <a:rPr lang="en-GB" b="1" spc="-8" dirty="0">
                <a:latin typeface="Calibri" panose="020F0502020204030204"/>
                <a:cs typeface="Calibri" panose="020F0502020204030204"/>
                <a:sym typeface="+mn-ea"/>
              </a:rPr>
              <a:t>Linkage map – </a:t>
            </a:r>
            <a:r>
              <a:rPr lang="en-GB" spc="-8" dirty="0">
                <a:latin typeface="Calibri" panose="020F0502020204030204"/>
                <a:cs typeface="Calibri" panose="020F0502020204030204"/>
                <a:sym typeface="+mn-ea"/>
              </a:rPr>
              <a:t>A map based on recombination frequencies between genetic markers during a crossover/recombination of homologous chromosomes during meiosis.</a:t>
            </a:r>
          </a:p>
          <a:p>
            <a:pPr marL="299561" indent="-285750">
              <a:spcBef>
                <a:spcPts val="311"/>
              </a:spcBef>
              <a:buFontTx/>
              <a:buChar char="-"/>
            </a:pPr>
            <a:endParaRPr lang="en-GB" spc="-8" dirty="0">
              <a:cs typeface="Calibri" panose="020F0502020204030204"/>
              <a:sym typeface="+mn-ea"/>
            </a:endParaRPr>
          </a:p>
          <a:p>
            <a:pPr marL="299561" indent="-285750">
              <a:spcBef>
                <a:spcPts val="311"/>
              </a:spcBef>
              <a:buFontTx/>
              <a:buChar char="-"/>
            </a:pPr>
            <a:r>
              <a:rPr lang="en-GB" b="1" spc="-8" dirty="0">
                <a:cs typeface="Calibri" panose="020F0502020204030204"/>
                <a:sym typeface="+mn-ea"/>
              </a:rPr>
              <a:t>Recombination frequency/crossover rate/genetic distance </a:t>
            </a:r>
            <a:r>
              <a:rPr lang="en-GB" spc="-8" dirty="0">
                <a:cs typeface="Calibri" panose="020F0502020204030204"/>
                <a:sym typeface="+mn-ea"/>
              </a:rPr>
              <a:t>(</a:t>
            </a:r>
            <a:r>
              <a:rPr lang="en-GB" spc="-8" dirty="0" err="1">
                <a:cs typeface="Calibri" panose="020F0502020204030204"/>
                <a:sym typeface="+mn-ea"/>
              </a:rPr>
              <a:t>cM</a:t>
            </a:r>
            <a:r>
              <a:rPr lang="en-GB" spc="-8" dirty="0">
                <a:cs typeface="Calibri" panose="020F0502020204030204"/>
                <a:sym typeface="+mn-ea"/>
              </a:rPr>
              <a:t>) is a measure of CO or recombination between two genes that indicates how much  recombination is observed in a particular experiment.</a:t>
            </a:r>
          </a:p>
          <a:p>
            <a:pPr marL="299561" indent="-285750">
              <a:spcBef>
                <a:spcPts val="311"/>
              </a:spcBef>
              <a:buFontTx/>
              <a:buChar char="-"/>
            </a:pPr>
            <a:endParaRPr lang="en-GB" spc="-8" dirty="0">
              <a:cs typeface="Calibri" panose="020F0502020204030204"/>
              <a:sym typeface="+mn-ea"/>
            </a:endParaRPr>
          </a:p>
          <a:p>
            <a:pPr marL="299561" indent="-285750">
              <a:spcBef>
                <a:spcPts val="311"/>
              </a:spcBef>
              <a:buFontTx/>
              <a:buChar char="-"/>
            </a:pPr>
            <a:r>
              <a:rPr lang="en-GB" spc="-8" dirty="0">
                <a:cs typeface="Calibri" panose="020F0502020204030204"/>
                <a:sym typeface="+mn-ea"/>
              </a:rPr>
              <a:t>The greater the frequency of recombination between two markers, the farther they are apart.</a:t>
            </a:r>
          </a:p>
          <a:p>
            <a:pPr marL="13811">
              <a:spcBef>
                <a:spcPts val="311"/>
              </a:spcBef>
            </a:pPr>
            <a:endParaRPr lang="en-GB" spc="-4" dirty="0">
              <a:latin typeface="Arial" panose="020B0604020202020204"/>
              <a:cs typeface="Arial" panose="020B0604020202020204"/>
              <a:sym typeface="+mn-ea"/>
            </a:endParaRPr>
          </a:p>
          <a:p>
            <a:pPr marL="299561" indent="-285750">
              <a:spcBef>
                <a:spcPts val="311"/>
              </a:spcBef>
              <a:buFontTx/>
              <a:buChar char="-"/>
            </a:pPr>
            <a:r>
              <a:rPr lang="en-GB" b="1" dirty="0">
                <a:cs typeface="Arial" panose="020B0604020202020204"/>
              </a:rPr>
              <a:t>The map </a:t>
            </a:r>
            <a:r>
              <a:rPr lang="en-GB" b="1" spc="-4" dirty="0">
                <a:cs typeface="Arial" panose="020B0604020202020204"/>
              </a:rPr>
              <a:t>distance or genetic distance </a:t>
            </a:r>
            <a:r>
              <a:rPr lang="en-GB" b="1" dirty="0">
                <a:cs typeface="Arial" panose="020B0604020202020204"/>
              </a:rPr>
              <a:t>(</a:t>
            </a:r>
            <a:r>
              <a:rPr lang="en-GB" b="1" dirty="0" err="1">
                <a:cs typeface="Arial" panose="020B0604020202020204"/>
              </a:rPr>
              <a:t>cM</a:t>
            </a:r>
            <a:r>
              <a:rPr lang="en-GB" b="1" dirty="0">
                <a:cs typeface="Arial" panose="020B0604020202020204"/>
              </a:rPr>
              <a:t>) </a:t>
            </a:r>
            <a:r>
              <a:rPr lang="en-GB" spc="-4" dirty="0">
                <a:cs typeface="Arial" panose="020B0604020202020204"/>
              </a:rPr>
              <a:t>between </a:t>
            </a:r>
            <a:r>
              <a:rPr lang="en-GB" dirty="0">
                <a:cs typeface="Arial" panose="020B0604020202020204"/>
              </a:rPr>
              <a:t>two </a:t>
            </a:r>
            <a:r>
              <a:rPr lang="en-GB" spc="-4" dirty="0">
                <a:cs typeface="Arial" panose="020B0604020202020204"/>
              </a:rPr>
              <a:t>genes equals one half </a:t>
            </a:r>
            <a:r>
              <a:rPr lang="en-GB" dirty="0">
                <a:cs typeface="Arial" panose="020B0604020202020204"/>
              </a:rPr>
              <a:t>the </a:t>
            </a:r>
            <a:r>
              <a:rPr lang="en-GB" spc="-4" dirty="0">
                <a:cs typeface="Arial" panose="020B0604020202020204"/>
              </a:rPr>
              <a:t>average  number </a:t>
            </a:r>
            <a:r>
              <a:rPr lang="en-GB" dirty="0">
                <a:cs typeface="Arial" panose="020B0604020202020204"/>
              </a:rPr>
              <a:t>of </a:t>
            </a:r>
            <a:r>
              <a:rPr lang="en-GB" spc="-4" dirty="0">
                <a:cs typeface="Arial" panose="020B0604020202020204"/>
              </a:rPr>
              <a:t>crossovers in </a:t>
            </a:r>
            <a:r>
              <a:rPr lang="en-GB" dirty="0">
                <a:cs typeface="Arial" panose="020B0604020202020204"/>
              </a:rPr>
              <a:t>that </a:t>
            </a:r>
            <a:r>
              <a:rPr lang="en-GB" spc="-4" dirty="0">
                <a:cs typeface="Arial" panose="020B0604020202020204"/>
              </a:rPr>
              <a:t>region per meiotic</a:t>
            </a:r>
            <a:r>
              <a:rPr lang="en-GB" spc="49" dirty="0">
                <a:cs typeface="Arial" panose="020B0604020202020204"/>
              </a:rPr>
              <a:t> </a:t>
            </a:r>
            <a:r>
              <a:rPr lang="en-GB" spc="-4" dirty="0">
                <a:cs typeface="Arial" panose="020B0604020202020204"/>
              </a:rPr>
              <a:t>cell</a:t>
            </a:r>
            <a:endParaRPr lang="en-GB" dirty="0">
              <a:cs typeface="Arial" panose="020B0604020202020204"/>
            </a:endParaRPr>
          </a:p>
          <a:p>
            <a:pPr marL="9525">
              <a:lnSpc>
                <a:spcPts val="1620"/>
              </a:lnSpc>
            </a:pPr>
            <a:endParaRPr dirty="0">
              <a:solidFill>
                <a:srgbClr val="0742B1"/>
              </a:solidFill>
              <a:latin typeface="Arial" panose="020B0604020202020204"/>
              <a:cs typeface="Arial" panose="020B0604020202020204"/>
            </a:endParaRPr>
          </a:p>
          <a:p>
            <a:pPr marL="266700" marR="307181" indent="-257175">
              <a:lnSpc>
                <a:spcPts val="1943"/>
              </a:lnSpc>
              <a:spcBef>
                <a:spcPts val="319"/>
              </a:spcBef>
              <a:buClr>
                <a:srgbClr val="000000"/>
              </a:buClr>
              <a:buSzPct val="65000"/>
              <a:buFont typeface="Wingdings" panose="05000000000000000000"/>
              <a:buChar char=""/>
              <a:tabLst>
                <a:tab pos="266700" algn="l"/>
                <a:tab pos="267176" algn="l"/>
              </a:tabLst>
            </a:pPr>
            <a:endParaRPr dirty="0">
              <a:solidFill>
                <a:srgbClr val="0742B1"/>
              </a:solidFill>
              <a:latin typeface="Arial" panose="020B0604020202020204"/>
              <a:cs typeface="Arial" panose="020B0604020202020204"/>
            </a:endParaRPr>
          </a:p>
        </p:txBody>
      </p:sp>
      <p:sp>
        <p:nvSpPr>
          <p:cNvPr id="5" name="TextBox 4">
            <a:extLst>
              <a:ext uri="{FF2B5EF4-FFF2-40B4-BE49-F238E27FC236}">
                <a16:creationId xmlns:a16="http://schemas.microsoft.com/office/drawing/2014/main" id="{9A747608-242F-F54D-AE27-22720FBCD488}"/>
              </a:ext>
            </a:extLst>
          </p:cNvPr>
          <p:cNvSpPr txBox="1"/>
          <p:nvPr/>
        </p:nvSpPr>
        <p:spPr>
          <a:xfrm>
            <a:off x="3057525" y="411480"/>
            <a:ext cx="3028950" cy="461665"/>
          </a:xfrm>
          <a:prstGeom prst="rect">
            <a:avLst/>
          </a:prstGeom>
          <a:noFill/>
        </p:spPr>
        <p:txBody>
          <a:bodyPr wrap="square" rtlCol="0">
            <a:spAutoFit/>
          </a:bodyPr>
          <a:lstStyle/>
          <a:p>
            <a:pPr algn="ctr"/>
            <a:r>
              <a:rPr lang="en-US" sz="2400" b="1" dirty="0">
                <a:solidFill>
                  <a:srgbClr val="FF0000"/>
                </a:solidFill>
              </a:rPr>
              <a:t>Linkage map</a:t>
            </a:r>
          </a:p>
        </p:txBody>
      </p:sp>
      <p:sp>
        <p:nvSpPr>
          <p:cNvPr id="8" name="TextBox 7">
            <a:extLst>
              <a:ext uri="{FF2B5EF4-FFF2-40B4-BE49-F238E27FC236}">
                <a16:creationId xmlns:a16="http://schemas.microsoft.com/office/drawing/2014/main" id="{F9A85636-C317-4841-B7F1-1002F146BDCD}"/>
              </a:ext>
            </a:extLst>
          </p:cNvPr>
          <p:cNvSpPr txBox="1"/>
          <p:nvPr/>
        </p:nvSpPr>
        <p:spPr>
          <a:xfrm>
            <a:off x="5758249" y="6261854"/>
            <a:ext cx="3569917" cy="369332"/>
          </a:xfrm>
          <a:prstGeom prst="rect">
            <a:avLst/>
          </a:prstGeom>
          <a:noFill/>
        </p:spPr>
        <p:txBody>
          <a:bodyPr wrap="square" rtlCol="0">
            <a:spAutoFit/>
          </a:bodyPr>
          <a:lstStyle/>
          <a:p>
            <a:r>
              <a:rPr lang="en-US" dirty="0"/>
              <a:t>Modified from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739437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1F74F-B15B-094B-B265-CE0CF3A6E2F4}"/>
              </a:ext>
            </a:extLst>
          </p:cNvPr>
          <p:cNvSpPr txBox="1"/>
          <p:nvPr/>
        </p:nvSpPr>
        <p:spPr>
          <a:xfrm>
            <a:off x="3057525" y="411480"/>
            <a:ext cx="3028950" cy="461665"/>
          </a:xfrm>
          <a:prstGeom prst="rect">
            <a:avLst/>
          </a:prstGeom>
          <a:noFill/>
        </p:spPr>
        <p:txBody>
          <a:bodyPr wrap="square" rtlCol="0">
            <a:spAutoFit/>
          </a:bodyPr>
          <a:lstStyle/>
          <a:p>
            <a:pPr algn="ctr"/>
            <a:r>
              <a:rPr lang="en-US" sz="2400" b="1" dirty="0">
                <a:solidFill>
                  <a:srgbClr val="FF0000"/>
                </a:solidFill>
              </a:rPr>
              <a:t>Linkage map</a:t>
            </a:r>
          </a:p>
        </p:txBody>
      </p:sp>
      <p:sp>
        <p:nvSpPr>
          <p:cNvPr id="3" name="TextBox 2">
            <a:extLst>
              <a:ext uri="{FF2B5EF4-FFF2-40B4-BE49-F238E27FC236}">
                <a16:creationId xmlns:a16="http://schemas.microsoft.com/office/drawing/2014/main" id="{6B49AF84-F634-134C-BEAC-50B2A17DA166}"/>
              </a:ext>
            </a:extLst>
          </p:cNvPr>
          <p:cNvSpPr txBox="1"/>
          <p:nvPr/>
        </p:nvSpPr>
        <p:spPr>
          <a:xfrm>
            <a:off x="605790" y="1291590"/>
            <a:ext cx="7429500" cy="5078313"/>
          </a:xfrm>
          <a:prstGeom prst="rect">
            <a:avLst/>
          </a:prstGeom>
          <a:noFill/>
        </p:spPr>
        <p:txBody>
          <a:bodyPr wrap="square" rtlCol="0">
            <a:spAutoFit/>
          </a:bodyPr>
          <a:lstStyle/>
          <a:p>
            <a:r>
              <a:rPr lang="en-US" sz="2400" b="1" dirty="0"/>
              <a:t>Applications/uses:</a:t>
            </a:r>
          </a:p>
          <a:p>
            <a:endParaRPr lang="en-US" sz="2400" b="1" dirty="0"/>
          </a:p>
          <a:p>
            <a:pPr marL="285750" indent="-285750">
              <a:buFontTx/>
              <a:buChar char="-"/>
            </a:pPr>
            <a:r>
              <a:rPr lang="en-US" b="1" dirty="0"/>
              <a:t>Map based cloning/ positional cloning </a:t>
            </a:r>
            <a:r>
              <a:rPr lang="en-US" dirty="0"/>
              <a:t>– method by which genetic basis of a mutant phenotype or variation is identified by finding for linkage to markers whose physical location in the genome is known.</a:t>
            </a:r>
          </a:p>
          <a:p>
            <a:pPr marL="285750" indent="-285750">
              <a:buFontTx/>
              <a:buChar char="-"/>
            </a:pPr>
            <a:endParaRPr lang="en-US" dirty="0"/>
          </a:p>
          <a:p>
            <a:pPr marL="285750" indent="-285750">
              <a:buFontTx/>
              <a:buChar char="-"/>
            </a:pPr>
            <a:r>
              <a:rPr lang="en-US" dirty="0"/>
              <a:t>Identify genes conferring traits of interest</a:t>
            </a:r>
          </a:p>
          <a:p>
            <a:pPr marL="285750" indent="-285750">
              <a:buFontTx/>
              <a:buChar char="-"/>
            </a:pPr>
            <a:endParaRPr lang="en-US" dirty="0"/>
          </a:p>
          <a:p>
            <a:pPr marL="285750" indent="-285750">
              <a:buFontTx/>
              <a:buChar char="-"/>
            </a:pPr>
            <a:r>
              <a:rPr lang="en-US" dirty="0"/>
              <a:t>Estimating gene effects of essential agronomic traits in crops</a:t>
            </a:r>
          </a:p>
          <a:p>
            <a:pPr marL="285750" indent="-285750">
              <a:buFontTx/>
              <a:buChar char="-"/>
            </a:pPr>
            <a:endParaRPr lang="en-US" dirty="0"/>
          </a:p>
          <a:p>
            <a:pPr marL="285750" indent="-285750">
              <a:buFontTx/>
              <a:buChar char="-"/>
            </a:pPr>
            <a:r>
              <a:rPr lang="en-US" dirty="0"/>
              <a:t>Tagging genes of interest in facilitating marker-assisted selection (MAS) programs in breeding.</a:t>
            </a:r>
          </a:p>
          <a:p>
            <a:endParaRPr lang="en-US" dirty="0"/>
          </a:p>
          <a:p>
            <a:r>
              <a:rPr lang="en-US" dirty="0"/>
              <a:t>-     Useful in </a:t>
            </a:r>
            <a:r>
              <a:rPr lang="en-GB" spc="-4" dirty="0">
                <a:cs typeface="Arial" panose="020B0604020202020204"/>
              </a:rPr>
              <a:t>studying genome structure, organization and</a:t>
            </a:r>
            <a:r>
              <a:rPr lang="en-GB" spc="-8" dirty="0">
                <a:cs typeface="Arial" panose="020B0604020202020204"/>
              </a:rPr>
              <a:t> </a:t>
            </a:r>
            <a:r>
              <a:rPr lang="en-GB" dirty="0">
                <a:cs typeface="Arial" panose="020B0604020202020204"/>
              </a:rPr>
              <a:t>evolution</a:t>
            </a:r>
            <a:r>
              <a:rPr lang="en-GB" dirty="0">
                <a:latin typeface="Arial" panose="020B0604020202020204"/>
                <a:cs typeface="Arial" panose="020B0604020202020204"/>
              </a:rPr>
              <a:t>.</a:t>
            </a:r>
          </a:p>
          <a:p>
            <a:endParaRPr lang="en-US" sz="2400" b="1" dirty="0"/>
          </a:p>
          <a:p>
            <a:endParaRPr lang="en-US" dirty="0"/>
          </a:p>
          <a:p>
            <a:endParaRPr lang="en-US" dirty="0"/>
          </a:p>
        </p:txBody>
      </p:sp>
      <p:sp>
        <p:nvSpPr>
          <p:cNvPr id="4" name="TextBox 3">
            <a:extLst>
              <a:ext uri="{FF2B5EF4-FFF2-40B4-BE49-F238E27FC236}">
                <a16:creationId xmlns:a16="http://schemas.microsoft.com/office/drawing/2014/main" id="{AD3C3FEB-F48A-5E43-AEA9-920D0D5EDDC7}"/>
              </a:ext>
            </a:extLst>
          </p:cNvPr>
          <p:cNvSpPr txBox="1"/>
          <p:nvPr/>
        </p:nvSpPr>
        <p:spPr>
          <a:xfrm>
            <a:off x="5474043" y="6261854"/>
            <a:ext cx="3569917" cy="369332"/>
          </a:xfrm>
          <a:prstGeom prst="rect">
            <a:avLst/>
          </a:prstGeom>
          <a:noFill/>
        </p:spPr>
        <p:txBody>
          <a:bodyPr wrap="square" rtlCol="0">
            <a:spAutoFit/>
          </a:bodyPr>
          <a:lstStyle/>
          <a:p>
            <a:r>
              <a:rPr lang="en-US" dirty="0"/>
              <a:t>Modified from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99270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9477" y="724222"/>
            <a:ext cx="5582966" cy="378469"/>
          </a:xfrm>
          <a:prstGeom prst="rect">
            <a:avLst/>
          </a:prstGeom>
        </p:spPr>
        <p:txBody>
          <a:bodyPr vert="horz" wrap="square" lIns="0" tIns="9049" rIns="0" bIns="0" rtlCol="0" anchor="ctr">
            <a:spAutoFit/>
          </a:bodyPr>
          <a:lstStyle/>
          <a:p>
            <a:pPr marL="9525" algn="ctr">
              <a:lnSpc>
                <a:spcPct val="100000"/>
              </a:lnSpc>
              <a:spcBef>
                <a:spcPts val="71"/>
              </a:spcBef>
            </a:pPr>
            <a:r>
              <a:rPr sz="2400" b="1" dirty="0">
                <a:solidFill>
                  <a:srgbClr val="FF0000"/>
                </a:solidFill>
                <a:latin typeface="+mn-lt"/>
              </a:rPr>
              <a:t>Genetic Linkage </a:t>
            </a:r>
            <a:r>
              <a:rPr sz="2400" b="1" spc="-8" dirty="0">
                <a:solidFill>
                  <a:srgbClr val="FF0000"/>
                </a:solidFill>
                <a:latin typeface="+mn-lt"/>
              </a:rPr>
              <a:t>Mapping</a:t>
            </a:r>
            <a:r>
              <a:rPr sz="2400" b="1" spc="-49" dirty="0">
                <a:solidFill>
                  <a:srgbClr val="FF0000"/>
                </a:solidFill>
                <a:latin typeface="+mn-lt"/>
              </a:rPr>
              <a:t> </a:t>
            </a:r>
            <a:r>
              <a:rPr lang="en-GB" sz="2400" b="1" spc="-19" dirty="0">
                <a:solidFill>
                  <a:srgbClr val="FF0000"/>
                </a:solidFill>
                <a:latin typeface="+mn-lt"/>
              </a:rPr>
              <a:t>steps</a:t>
            </a:r>
            <a:endParaRPr sz="2400" b="1" spc="-19" dirty="0">
              <a:solidFill>
                <a:srgbClr val="FF0000"/>
              </a:solidFill>
              <a:latin typeface="+mn-lt"/>
            </a:endParaRPr>
          </a:p>
        </p:txBody>
      </p:sp>
      <p:sp>
        <p:nvSpPr>
          <p:cNvPr id="3" name="object 3"/>
          <p:cNvSpPr txBox="1"/>
          <p:nvPr/>
        </p:nvSpPr>
        <p:spPr>
          <a:xfrm>
            <a:off x="573438" y="2027301"/>
            <a:ext cx="8272316" cy="2541080"/>
          </a:xfrm>
          <a:prstGeom prst="rect">
            <a:avLst/>
          </a:prstGeom>
        </p:spPr>
        <p:txBody>
          <a:bodyPr vert="horz" wrap="square" lIns="0" tIns="78105" rIns="0" bIns="0" rtlCol="0">
            <a:spAutoFit/>
          </a:bodyPr>
          <a:lstStyle/>
          <a:p>
            <a:pPr marL="352425" indent="-342900">
              <a:spcBef>
                <a:spcPts val="615"/>
              </a:spcBef>
              <a:buClr>
                <a:srgbClr val="009999"/>
              </a:buClr>
              <a:buSzPct val="65000"/>
              <a:buFontTx/>
              <a:buChar char="-"/>
              <a:tabLst>
                <a:tab pos="266224" algn="l"/>
                <a:tab pos="267176" algn="l"/>
              </a:tabLst>
            </a:pPr>
            <a:r>
              <a:rPr sz="2250" b="1" spc="-4" dirty="0">
                <a:latin typeface="Arial" panose="020B0604020202020204"/>
                <a:cs typeface="Arial" panose="020B0604020202020204"/>
              </a:rPr>
              <a:t>Develop</a:t>
            </a:r>
            <a:r>
              <a:rPr lang="en-GB" sz="2250" b="1" spc="-4" dirty="0">
                <a:latin typeface="Arial" panose="020B0604020202020204"/>
                <a:cs typeface="Arial" panose="020B0604020202020204"/>
              </a:rPr>
              <a:t>ing</a:t>
            </a:r>
            <a:r>
              <a:rPr sz="2250" b="1" spc="-4" dirty="0">
                <a:latin typeface="Arial" panose="020B0604020202020204"/>
                <a:cs typeface="Arial" panose="020B0604020202020204"/>
              </a:rPr>
              <a:t> Mapping</a:t>
            </a:r>
            <a:r>
              <a:rPr sz="2250" b="1" spc="-79" dirty="0">
                <a:latin typeface="Arial" panose="020B0604020202020204"/>
                <a:cs typeface="Arial" panose="020B0604020202020204"/>
              </a:rPr>
              <a:t> </a:t>
            </a:r>
            <a:r>
              <a:rPr sz="2250" b="1" spc="-4" dirty="0">
                <a:latin typeface="Arial" panose="020B0604020202020204"/>
                <a:cs typeface="Arial" panose="020B0604020202020204"/>
              </a:rPr>
              <a:t>Population</a:t>
            </a:r>
            <a:endParaRPr lang="en-GB" sz="2250" b="1" spc="-4" dirty="0">
              <a:latin typeface="Arial" panose="020B0604020202020204"/>
              <a:cs typeface="Arial" panose="020B0604020202020204"/>
            </a:endParaRPr>
          </a:p>
          <a:p>
            <a:pPr marL="352425" indent="-342900">
              <a:spcBef>
                <a:spcPts val="615"/>
              </a:spcBef>
              <a:buClr>
                <a:srgbClr val="009999"/>
              </a:buClr>
              <a:buSzPct val="65000"/>
              <a:buFontTx/>
              <a:buChar char="-"/>
              <a:tabLst>
                <a:tab pos="266224" algn="l"/>
                <a:tab pos="267176" algn="l"/>
              </a:tabLst>
            </a:pPr>
            <a:r>
              <a:rPr lang="en-GB" sz="2250" b="1" spc="-4" dirty="0">
                <a:latin typeface="Arial" panose="020B0604020202020204"/>
                <a:cs typeface="Arial" panose="020B0604020202020204"/>
              </a:rPr>
              <a:t>Genotyping mapping population using molecular markers</a:t>
            </a:r>
          </a:p>
          <a:p>
            <a:pPr marL="352425" indent="-342900">
              <a:spcBef>
                <a:spcPts val="615"/>
              </a:spcBef>
              <a:buClr>
                <a:srgbClr val="009999"/>
              </a:buClr>
              <a:buSzPct val="65000"/>
              <a:buFontTx/>
              <a:buChar char="-"/>
              <a:tabLst>
                <a:tab pos="266224" algn="l"/>
                <a:tab pos="267176" algn="l"/>
              </a:tabLst>
            </a:pPr>
            <a:r>
              <a:rPr lang="en-GB" sz="2250" spc="-4" dirty="0">
                <a:latin typeface="Arial" panose="020B0604020202020204"/>
                <a:cs typeface="Arial" panose="020B0604020202020204"/>
              </a:rPr>
              <a:t>Linkage analysis (calculating RF)</a:t>
            </a:r>
          </a:p>
          <a:p>
            <a:pPr marL="352425" indent="-342900">
              <a:spcBef>
                <a:spcPts val="615"/>
              </a:spcBef>
              <a:buClr>
                <a:srgbClr val="009999"/>
              </a:buClr>
              <a:buSzPct val="65000"/>
              <a:buFontTx/>
              <a:buChar char="-"/>
              <a:tabLst>
                <a:tab pos="266224" algn="l"/>
                <a:tab pos="267176" algn="l"/>
              </a:tabLst>
            </a:pPr>
            <a:r>
              <a:rPr lang="en-GB" sz="2250" spc="-4" dirty="0">
                <a:latin typeface="Arial" panose="020B0604020202020204"/>
                <a:cs typeface="Arial" panose="020B0604020202020204"/>
              </a:rPr>
              <a:t>Constructing genetic map</a:t>
            </a:r>
          </a:p>
          <a:p>
            <a:pPr marL="352425" indent="-342900">
              <a:spcBef>
                <a:spcPts val="615"/>
              </a:spcBef>
              <a:buClr>
                <a:srgbClr val="009999"/>
              </a:buClr>
              <a:buSzPct val="65000"/>
              <a:buFontTx/>
              <a:buChar char="-"/>
              <a:tabLst>
                <a:tab pos="266224" algn="l"/>
                <a:tab pos="267176" algn="l"/>
              </a:tabLst>
            </a:pPr>
            <a:r>
              <a:rPr lang="en-GB" sz="2250" spc="-4" dirty="0">
                <a:latin typeface="Arial" panose="020B0604020202020204"/>
                <a:cs typeface="Arial" panose="020B0604020202020204"/>
              </a:rPr>
              <a:t>QTL mapping</a:t>
            </a:r>
          </a:p>
          <a:p>
            <a:pPr marL="352425" indent="-342900">
              <a:spcBef>
                <a:spcPts val="615"/>
              </a:spcBef>
              <a:buClr>
                <a:srgbClr val="009999"/>
              </a:buClr>
              <a:buSzPct val="65000"/>
              <a:buFontTx/>
              <a:buChar char="-"/>
              <a:tabLst>
                <a:tab pos="266224" algn="l"/>
                <a:tab pos="267176" algn="l"/>
              </a:tabLst>
            </a:pPr>
            <a:r>
              <a:rPr lang="en-GB" sz="2250" spc="-4" dirty="0">
                <a:latin typeface="Arial" panose="020B0604020202020204"/>
                <a:cs typeface="Arial" panose="020B0604020202020204"/>
              </a:rPr>
              <a:t>Marker-assisted selection </a:t>
            </a:r>
            <a:endParaRPr sz="2250" dirty="0">
              <a:latin typeface="Arial" panose="020B0604020202020204"/>
              <a:cs typeface="Arial" panose="020B0604020202020204"/>
            </a:endParaRPr>
          </a:p>
        </p:txBody>
      </p:sp>
      <p:sp>
        <p:nvSpPr>
          <p:cNvPr id="4" name="TextBox 3">
            <a:extLst>
              <a:ext uri="{FF2B5EF4-FFF2-40B4-BE49-F238E27FC236}">
                <a16:creationId xmlns:a16="http://schemas.microsoft.com/office/drawing/2014/main" id="{E6A66A12-78AE-624D-AED2-6FA74E0185C8}"/>
              </a:ext>
            </a:extLst>
          </p:cNvPr>
          <p:cNvSpPr txBox="1"/>
          <p:nvPr/>
        </p:nvSpPr>
        <p:spPr>
          <a:xfrm>
            <a:off x="5749871" y="6075336"/>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180796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13006" y="667265"/>
            <a:ext cx="4633784" cy="5214552"/>
          </a:xfrm>
          <a:prstGeom prst="rect">
            <a:avLst/>
          </a:prstGeom>
          <a:blipFill>
            <a:blip r:embed="rId2" cstate="print"/>
            <a:stretch>
              <a:fillRect/>
            </a:stretch>
          </a:blipFill>
        </p:spPr>
        <p:txBody>
          <a:bodyPr wrap="square" lIns="0" tIns="0" rIns="0" bIns="0" rtlCol="0"/>
          <a:lstStyle/>
          <a:p>
            <a:endParaRPr sz="1350"/>
          </a:p>
        </p:txBody>
      </p:sp>
      <p:sp>
        <p:nvSpPr>
          <p:cNvPr id="3" name="TextBox 2">
            <a:extLst>
              <a:ext uri="{FF2B5EF4-FFF2-40B4-BE49-F238E27FC236}">
                <a16:creationId xmlns:a16="http://schemas.microsoft.com/office/drawing/2014/main" id="{5FE47606-8E95-7D4F-B6FE-D7EDDF1FEB55}"/>
              </a:ext>
            </a:extLst>
          </p:cNvPr>
          <p:cNvSpPr txBox="1"/>
          <p:nvPr/>
        </p:nvSpPr>
        <p:spPr>
          <a:xfrm>
            <a:off x="5749871" y="6190735"/>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172019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5302" y="1162374"/>
            <a:ext cx="6593396" cy="4835470"/>
          </a:xfrm>
          <a:prstGeom prst="rect">
            <a:avLst/>
          </a:prstGeom>
          <a:blipFill>
            <a:blip r:embed="rId2" cstate="print"/>
            <a:stretch>
              <a:fillRect/>
            </a:stretch>
          </a:blipFill>
        </p:spPr>
        <p:txBody>
          <a:bodyPr wrap="square" lIns="0" tIns="0" rIns="0" bIns="0" rtlCol="0"/>
          <a:lstStyle/>
          <a:p>
            <a:endParaRPr sz="1350"/>
          </a:p>
        </p:txBody>
      </p:sp>
      <p:sp>
        <p:nvSpPr>
          <p:cNvPr id="3" name="object 3"/>
          <p:cNvSpPr txBox="1">
            <a:spLocks noGrp="1"/>
          </p:cNvSpPr>
          <p:nvPr>
            <p:ph type="title"/>
          </p:nvPr>
        </p:nvSpPr>
        <p:spPr>
          <a:xfrm>
            <a:off x="2134026" y="419475"/>
            <a:ext cx="5512250" cy="425116"/>
          </a:xfrm>
          <a:prstGeom prst="rect">
            <a:avLst/>
          </a:prstGeom>
        </p:spPr>
        <p:txBody>
          <a:bodyPr vert="horz" wrap="square" lIns="0" tIns="9525" rIns="0" bIns="0" rtlCol="0" anchor="ctr">
            <a:spAutoFit/>
          </a:bodyPr>
          <a:lstStyle/>
          <a:p>
            <a:pPr marL="9525" algn="ctr">
              <a:lnSpc>
                <a:spcPct val="100000"/>
              </a:lnSpc>
              <a:spcBef>
                <a:spcPts val="75"/>
              </a:spcBef>
            </a:pPr>
            <a:r>
              <a:rPr lang="en-GB" sz="2700" b="1" spc="8" dirty="0">
                <a:solidFill>
                  <a:srgbClr val="FF0000"/>
                </a:solidFill>
                <a:latin typeface="+mn-lt"/>
              </a:rPr>
              <a:t>Developing </a:t>
            </a:r>
            <a:r>
              <a:rPr sz="2700" b="1" spc="-11" dirty="0">
                <a:solidFill>
                  <a:srgbClr val="FF0000"/>
                </a:solidFill>
                <a:latin typeface="+mn-lt"/>
              </a:rPr>
              <a:t>Mapping</a:t>
            </a:r>
            <a:r>
              <a:rPr sz="2700" b="1" spc="-206" dirty="0">
                <a:solidFill>
                  <a:srgbClr val="FF0000"/>
                </a:solidFill>
                <a:latin typeface="+mn-lt"/>
              </a:rPr>
              <a:t> </a:t>
            </a:r>
            <a:r>
              <a:rPr sz="2700" b="1" spc="-11" dirty="0">
                <a:solidFill>
                  <a:srgbClr val="FF0000"/>
                </a:solidFill>
                <a:latin typeface="+mn-lt"/>
              </a:rPr>
              <a:t>Population</a:t>
            </a:r>
          </a:p>
        </p:txBody>
      </p:sp>
      <p:sp>
        <p:nvSpPr>
          <p:cNvPr id="4" name="object 4"/>
          <p:cNvSpPr/>
          <p:nvPr/>
        </p:nvSpPr>
        <p:spPr>
          <a:xfrm>
            <a:off x="5274944" y="1797940"/>
            <a:ext cx="537210" cy="369569"/>
          </a:xfrm>
          <a:custGeom>
            <a:avLst/>
            <a:gdLst/>
            <a:ahLst/>
            <a:cxnLst/>
            <a:rect l="l" t="t" r="r" b="b"/>
            <a:pathLst>
              <a:path w="716279" h="492760">
                <a:moveTo>
                  <a:pt x="358140" y="0"/>
                </a:moveTo>
                <a:lnTo>
                  <a:pt x="300061" y="3222"/>
                </a:lnTo>
                <a:lnTo>
                  <a:pt x="244961" y="12551"/>
                </a:lnTo>
                <a:lnTo>
                  <a:pt x="193578" y="27480"/>
                </a:lnTo>
                <a:lnTo>
                  <a:pt x="146651" y="47500"/>
                </a:lnTo>
                <a:lnTo>
                  <a:pt x="104917" y="72104"/>
                </a:lnTo>
                <a:lnTo>
                  <a:pt x="69116" y="100785"/>
                </a:lnTo>
                <a:lnTo>
                  <a:pt x="39985" y="133035"/>
                </a:lnTo>
                <a:lnTo>
                  <a:pt x="18263" y="168347"/>
                </a:lnTo>
                <a:lnTo>
                  <a:pt x="4688" y="206213"/>
                </a:lnTo>
                <a:lnTo>
                  <a:pt x="0" y="246125"/>
                </a:lnTo>
                <a:lnTo>
                  <a:pt x="4688" y="286038"/>
                </a:lnTo>
                <a:lnTo>
                  <a:pt x="18263" y="323904"/>
                </a:lnTo>
                <a:lnTo>
                  <a:pt x="39985" y="359216"/>
                </a:lnTo>
                <a:lnTo>
                  <a:pt x="69116" y="391466"/>
                </a:lnTo>
                <a:lnTo>
                  <a:pt x="104917" y="420147"/>
                </a:lnTo>
                <a:lnTo>
                  <a:pt x="146651" y="444751"/>
                </a:lnTo>
                <a:lnTo>
                  <a:pt x="193578" y="464771"/>
                </a:lnTo>
                <a:lnTo>
                  <a:pt x="244961" y="479700"/>
                </a:lnTo>
                <a:lnTo>
                  <a:pt x="300061" y="489029"/>
                </a:lnTo>
                <a:lnTo>
                  <a:pt x="358140" y="492251"/>
                </a:lnTo>
                <a:lnTo>
                  <a:pt x="416218" y="489029"/>
                </a:lnTo>
                <a:lnTo>
                  <a:pt x="471318" y="479700"/>
                </a:lnTo>
                <a:lnTo>
                  <a:pt x="522701" y="464771"/>
                </a:lnTo>
                <a:lnTo>
                  <a:pt x="569628" y="444751"/>
                </a:lnTo>
                <a:lnTo>
                  <a:pt x="611362" y="420147"/>
                </a:lnTo>
                <a:lnTo>
                  <a:pt x="647163" y="391466"/>
                </a:lnTo>
                <a:lnTo>
                  <a:pt x="676294" y="359216"/>
                </a:lnTo>
                <a:lnTo>
                  <a:pt x="698016" y="323904"/>
                </a:lnTo>
                <a:lnTo>
                  <a:pt x="711591" y="286038"/>
                </a:lnTo>
                <a:lnTo>
                  <a:pt x="716280" y="246125"/>
                </a:lnTo>
                <a:lnTo>
                  <a:pt x="711591" y="206213"/>
                </a:lnTo>
                <a:lnTo>
                  <a:pt x="698016" y="168347"/>
                </a:lnTo>
                <a:lnTo>
                  <a:pt x="676294" y="133035"/>
                </a:lnTo>
                <a:lnTo>
                  <a:pt x="647163" y="100785"/>
                </a:lnTo>
                <a:lnTo>
                  <a:pt x="611362" y="72104"/>
                </a:lnTo>
                <a:lnTo>
                  <a:pt x="569628" y="47500"/>
                </a:lnTo>
                <a:lnTo>
                  <a:pt x="522701" y="27480"/>
                </a:lnTo>
                <a:lnTo>
                  <a:pt x="471318" y="12551"/>
                </a:lnTo>
                <a:lnTo>
                  <a:pt x="416218" y="3222"/>
                </a:lnTo>
                <a:lnTo>
                  <a:pt x="358140" y="0"/>
                </a:lnTo>
                <a:close/>
              </a:path>
            </a:pathLst>
          </a:custGeom>
          <a:solidFill>
            <a:srgbClr val="FFCC66">
              <a:alpha val="32940"/>
            </a:srgbClr>
          </a:solidFill>
        </p:spPr>
        <p:txBody>
          <a:bodyPr wrap="square" lIns="0" tIns="0" rIns="0" bIns="0" rtlCol="0"/>
          <a:lstStyle/>
          <a:p>
            <a:endParaRPr sz="1350"/>
          </a:p>
        </p:txBody>
      </p:sp>
      <p:sp>
        <p:nvSpPr>
          <p:cNvPr id="5" name="object 5"/>
          <p:cNvSpPr/>
          <p:nvPr/>
        </p:nvSpPr>
        <p:spPr>
          <a:xfrm>
            <a:off x="5274944" y="1797940"/>
            <a:ext cx="537210" cy="369569"/>
          </a:xfrm>
          <a:custGeom>
            <a:avLst/>
            <a:gdLst/>
            <a:ahLst/>
            <a:cxnLst/>
            <a:rect l="l" t="t" r="r" b="b"/>
            <a:pathLst>
              <a:path w="716279" h="492760">
                <a:moveTo>
                  <a:pt x="0" y="246125"/>
                </a:moveTo>
                <a:lnTo>
                  <a:pt x="4688" y="206213"/>
                </a:lnTo>
                <a:lnTo>
                  <a:pt x="18263" y="168347"/>
                </a:lnTo>
                <a:lnTo>
                  <a:pt x="39985" y="133035"/>
                </a:lnTo>
                <a:lnTo>
                  <a:pt x="69116" y="100785"/>
                </a:lnTo>
                <a:lnTo>
                  <a:pt x="104917" y="72104"/>
                </a:lnTo>
                <a:lnTo>
                  <a:pt x="146651" y="47500"/>
                </a:lnTo>
                <a:lnTo>
                  <a:pt x="193578" y="27480"/>
                </a:lnTo>
                <a:lnTo>
                  <a:pt x="244961" y="12551"/>
                </a:lnTo>
                <a:lnTo>
                  <a:pt x="300061" y="3222"/>
                </a:lnTo>
                <a:lnTo>
                  <a:pt x="358140" y="0"/>
                </a:lnTo>
                <a:lnTo>
                  <a:pt x="416218" y="3222"/>
                </a:lnTo>
                <a:lnTo>
                  <a:pt x="471318" y="12551"/>
                </a:lnTo>
                <a:lnTo>
                  <a:pt x="522701" y="27480"/>
                </a:lnTo>
                <a:lnTo>
                  <a:pt x="569628" y="47500"/>
                </a:lnTo>
                <a:lnTo>
                  <a:pt x="611362" y="72104"/>
                </a:lnTo>
                <a:lnTo>
                  <a:pt x="647163" y="100785"/>
                </a:lnTo>
                <a:lnTo>
                  <a:pt x="676294" y="133035"/>
                </a:lnTo>
                <a:lnTo>
                  <a:pt x="698016" y="168347"/>
                </a:lnTo>
                <a:lnTo>
                  <a:pt x="711591" y="206213"/>
                </a:lnTo>
                <a:lnTo>
                  <a:pt x="716280" y="246125"/>
                </a:lnTo>
                <a:lnTo>
                  <a:pt x="711591" y="286038"/>
                </a:lnTo>
                <a:lnTo>
                  <a:pt x="698016" y="323904"/>
                </a:lnTo>
                <a:lnTo>
                  <a:pt x="676294" y="359216"/>
                </a:lnTo>
                <a:lnTo>
                  <a:pt x="647163" y="391466"/>
                </a:lnTo>
                <a:lnTo>
                  <a:pt x="611362" y="420147"/>
                </a:lnTo>
                <a:lnTo>
                  <a:pt x="569628" y="444751"/>
                </a:lnTo>
                <a:lnTo>
                  <a:pt x="522701" y="464771"/>
                </a:lnTo>
                <a:lnTo>
                  <a:pt x="471318" y="479700"/>
                </a:lnTo>
                <a:lnTo>
                  <a:pt x="416218" y="489029"/>
                </a:lnTo>
                <a:lnTo>
                  <a:pt x="358140" y="492251"/>
                </a:lnTo>
                <a:lnTo>
                  <a:pt x="300061" y="489029"/>
                </a:lnTo>
                <a:lnTo>
                  <a:pt x="244961" y="479700"/>
                </a:lnTo>
                <a:lnTo>
                  <a:pt x="193578" y="464771"/>
                </a:lnTo>
                <a:lnTo>
                  <a:pt x="146651" y="444751"/>
                </a:lnTo>
                <a:lnTo>
                  <a:pt x="104917" y="420147"/>
                </a:lnTo>
                <a:lnTo>
                  <a:pt x="69116" y="391466"/>
                </a:lnTo>
                <a:lnTo>
                  <a:pt x="39985" y="359216"/>
                </a:lnTo>
                <a:lnTo>
                  <a:pt x="18263" y="323904"/>
                </a:lnTo>
                <a:lnTo>
                  <a:pt x="4688" y="286038"/>
                </a:lnTo>
                <a:lnTo>
                  <a:pt x="0" y="246125"/>
                </a:lnTo>
                <a:close/>
              </a:path>
            </a:pathLst>
          </a:custGeom>
          <a:ln w="12192">
            <a:solidFill>
              <a:srgbClr val="006E6E"/>
            </a:solidFill>
          </a:ln>
        </p:spPr>
        <p:txBody>
          <a:bodyPr wrap="square" lIns="0" tIns="0" rIns="0" bIns="0" rtlCol="0"/>
          <a:lstStyle/>
          <a:p>
            <a:endParaRPr sz="1350"/>
          </a:p>
        </p:txBody>
      </p:sp>
      <p:sp>
        <p:nvSpPr>
          <p:cNvPr id="6" name="object 6"/>
          <p:cNvSpPr/>
          <p:nvPr/>
        </p:nvSpPr>
        <p:spPr>
          <a:xfrm>
            <a:off x="3595877" y="3354706"/>
            <a:ext cx="536258" cy="369569"/>
          </a:xfrm>
          <a:custGeom>
            <a:avLst/>
            <a:gdLst/>
            <a:ahLst/>
            <a:cxnLst/>
            <a:rect l="l" t="t" r="r" b="b"/>
            <a:pathLst>
              <a:path w="715010" h="492760">
                <a:moveTo>
                  <a:pt x="357378" y="0"/>
                </a:moveTo>
                <a:lnTo>
                  <a:pt x="299413" y="3222"/>
                </a:lnTo>
                <a:lnTo>
                  <a:pt x="244425" y="12551"/>
                </a:lnTo>
                <a:lnTo>
                  <a:pt x="193149" y="27480"/>
                </a:lnTo>
                <a:lnTo>
                  <a:pt x="146322" y="47500"/>
                </a:lnTo>
                <a:lnTo>
                  <a:pt x="104679" y="72104"/>
                </a:lnTo>
                <a:lnTo>
                  <a:pt x="68957" y="100785"/>
                </a:lnTo>
                <a:lnTo>
                  <a:pt x="39892" y="133035"/>
                </a:lnTo>
                <a:lnTo>
                  <a:pt x="18220" y="168347"/>
                </a:lnTo>
                <a:lnTo>
                  <a:pt x="4677" y="206213"/>
                </a:lnTo>
                <a:lnTo>
                  <a:pt x="0" y="246125"/>
                </a:lnTo>
                <a:lnTo>
                  <a:pt x="4677" y="286038"/>
                </a:lnTo>
                <a:lnTo>
                  <a:pt x="18220" y="323904"/>
                </a:lnTo>
                <a:lnTo>
                  <a:pt x="39892" y="359216"/>
                </a:lnTo>
                <a:lnTo>
                  <a:pt x="68957" y="391466"/>
                </a:lnTo>
                <a:lnTo>
                  <a:pt x="104679" y="420147"/>
                </a:lnTo>
                <a:lnTo>
                  <a:pt x="146322" y="444751"/>
                </a:lnTo>
                <a:lnTo>
                  <a:pt x="193149" y="464771"/>
                </a:lnTo>
                <a:lnTo>
                  <a:pt x="244425" y="479700"/>
                </a:lnTo>
                <a:lnTo>
                  <a:pt x="299413" y="489029"/>
                </a:lnTo>
                <a:lnTo>
                  <a:pt x="357378" y="492252"/>
                </a:lnTo>
                <a:lnTo>
                  <a:pt x="415342" y="489029"/>
                </a:lnTo>
                <a:lnTo>
                  <a:pt x="470330" y="479700"/>
                </a:lnTo>
                <a:lnTo>
                  <a:pt x="521606" y="464771"/>
                </a:lnTo>
                <a:lnTo>
                  <a:pt x="568433" y="444751"/>
                </a:lnTo>
                <a:lnTo>
                  <a:pt x="610076" y="420147"/>
                </a:lnTo>
                <a:lnTo>
                  <a:pt x="645798" y="391466"/>
                </a:lnTo>
                <a:lnTo>
                  <a:pt x="674863" y="359216"/>
                </a:lnTo>
                <a:lnTo>
                  <a:pt x="696535" y="323904"/>
                </a:lnTo>
                <a:lnTo>
                  <a:pt x="710078" y="286038"/>
                </a:lnTo>
                <a:lnTo>
                  <a:pt x="714756" y="246125"/>
                </a:lnTo>
                <a:lnTo>
                  <a:pt x="710078" y="206213"/>
                </a:lnTo>
                <a:lnTo>
                  <a:pt x="696535" y="168347"/>
                </a:lnTo>
                <a:lnTo>
                  <a:pt x="674863" y="133035"/>
                </a:lnTo>
                <a:lnTo>
                  <a:pt x="645798" y="100785"/>
                </a:lnTo>
                <a:lnTo>
                  <a:pt x="610076" y="72104"/>
                </a:lnTo>
                <a:lnTo>
                  <a:pt x="568433" y="47500"/>
                </a:lnTo>
                <a:lnTo>
                  <a:pt x="521606" y="27480"/>
                </a:lnTo>
                <a:lnTo>
                  <a:pt x="470330" y="12551"/>
                </a:lnTo>
                <a:lnTo>
                  <a:pt x="415342" y="3222"/>
                </a:lnTo>
                <a:lnTo>
                  <a:pt x="357378" y="0"/>
                </a:lnTo>
                <a:close/>
              </a:path>
            </a:pathLst>
          </a:custGeom>
          <a:solidFill>
            <a:srgbClr val="FFFF00">
              <a:alpha val="32940"/>
            </a:srgbClr>
          </a:solidFill>
        </p:spPr>
        <p:txBody>
          <a:bodyPr wrap="square" lIns="0" tIns="0" rIns="0" bIns="0" rtlCol="0"/>
          <a:lstStyle/>
          <a:p>
            <a:endParaRPr sz="1350"/>
          </a:p>
        </p:txBody>
      </p:sp>
      <p:sp>
        <p:nvSpPr>
          <p:cNvPr id="7" name="object 7"/>
          <p:cNvSpPr/>
          <p:nvPr/>
        </p:nvSpPr>
        <p:spPr>
          <a:xfrm>
            <a:off x="3595877" y="3354706"/>
            <a:ext cx="536258" cy="369569"/>
          </a:xfrm>
          <a:custGeom>
            <a:avLst/>
            <a:gdLst/>
            <a:ahLst/>
            <a:cxnLst/>
            <a:rect l="l" t="t" r="r" b="b"/>
            <a:pathLst>
              <a:path w="715010" h="492760">
                <a:moveTo>
                  <a:pt x="0" y="246125"/>
                </a:moveTo>
                <a:lnTo>
                  <a:pt x="4677" y="206213"/>
                </a:lnTo>
                <a:lnTo>
                  <a:pt x="18220" y="168347"/>
                </a:lnTo>
                <a:lnTo>
                  <a:pt x="39892" y="133035"/>
                </a:lnTo>
                <a:lnTo>
                  <a:pt x="68957" y="100785"/>
                </a:lnTo>
                <a:lnTo>
                  <a:pt x="104679" y="72104"/>
                </a:lnTo>
                <a:lnTo>
                  <a:pt x="146322" y="47500"/>
                </a:lnTo>
                <a:lnTo>
                  <a:pt x="193149" y="27480"/>
                </a:lnTo>
                <a:lnTo>
                  <a:pt x="244425" y="12551"/>
                </a:lnTo>
                <a:lnTo>
                  <a:pt x="299413" y="3222"/>
                </a:lnTo>
                <a:lnTo>
                  <a:pt x="357378" y="0"/>
                </a:lnTo>
                <a:lnTo>
                  <a:pt x="415342" y="3222"/>
                </a:lnTo>
                <a:lnTo>
                  <a:pt x="470330" y="12551"/>
                </a:lnTo>
                <a:lnTo>
                  <a:pt x="521606" y="27480"/>
                </a:lnTo>
                <a:lnTo>
                  <a:pt x="568433" y="47500"/>
                </a:lnTo>
                <a:lnTo>
                  <a:pt x="610076" y="72104"/>
                </a:lnTo>
                <a:lnTo>
                  <a:pt x="645798" y="100785"/>
                </a:lnTo>
                <a:lnTo>
                  <a:pt x="674863" y="133035"/>
                </a:lnTo>
                <a:lnTo>
                  <a:pt x="696535" y="168347"/>
                </a:lnTo>
                <a:lnTo>
                  <a:pt x="710078" y="206213"/>
                </a:lnTo>
                <a:lnTo>
                  <a:pt x="714756" y="246125"/>
                </a:lnTo>
                <a:lnTo>
                  <a:pt x="710078" y="286038"/>
                </a:lnTo>
                <a:lnTo>
                  <a:pt x="696535" y="323904"/>
                </a:lnTo>
                <a:lnTo>
                  <a:pt x="674863" y="359216"/>
                </a:lnTo>
                <a:lnTo>
                  <a:pt x="645798" y="391466"/>
                </a:lnTo>
                <a:lnTo>
                  <a:pt x="610076" y="420147"/>
                </a:lnTo>
                <a:lnTo>
                  <a:pt x="568433" y="444751"/>
                </a:lnTo>
                <a:lnTo>
                  <a:pt x="521606" y="464771"/>
                </a:lnTo>
                <a:lnTo>
                  <a:pt x="470330" y="479700"/>
                </a:lnTo>
                <a:lnTo>
                  <a:pt x="415342" y="489029"/>
                </a:lnTo>
                <a:lnTo>
                  <a:pt x="357378" y="492252"/>
                </a:lnTo>
                <a:lnTo>
                  <a:pt x="299413" y="489029"/>
                </a:lnTo>
                <a:lnTo>
                  <a:pt x="244425" y="479700"/>
                </a:lnTo>
                <a:lnTo>
                  <a:pt x="193149" y="464771"/>
                </a:lnTo>
                <a:lnTo>
                  <a:pt x="146322" y="444751"/>
                </a:lnTo>
                <a:lnTo>
                  <a:pt x="104679" y="420147"/>
                </a:lnTo>
                <a:lnTo>
                  <a:pt x="68957" y="391466"/>
                </a:lnTo>
                <a:lnTo>
                  <a:pt x="39892" y="359216"/>
                </a:lnTo>
                <a:lnTo>
                  <a:pt x="18220" y="323904"/>
                </a:lnTo>
                <a:lnTo>
                  <a:pt x="4677" y="286038"/>
                </a:lnTo>
                <a:lnTo>
                  <a:pt x="0" y="246125"/>
                </a:lnTo>
                <a:close/>
              </a:path>
            </a:pathLst>
          </a:custGeom>
          <a:ln w="12192">
            <a:solidFill>
              <a:srgbClr val="006E6E"/>
            </a:solidFill>
          </a:ln>
        </p:spPr>
        <p:txBody>
          <a:bodyPr wrap="square" lIns="0" tIns="0" rIns="0" bIns="0" rtlCol="0"/>
          <a:lstStyle/>
          <a:p>
            <a:endParaRPr sz="1350"/>
          </a:p>
        </p:txBody>
      </p:sp>
      <p:sp>
        <p:nvSpPr>
          <p:cNvPr id="8" name="object 8"/>
          <p:cNvSpPr/>
          <p:nvPr/>
        </p:nvSpPr>
        <p:spPr>
          <a:xfrm>
            <a:off x="3450716" y="4183381"/>
            <a:ext cx="826770" cy="369569"/>
          </a:xfrm>
          <a:custGeom>
            <a:avLst/>
            <a:gdLst/>
            <a:ahLst/>
            <a:cxnLst/>
            <a:rect l="l" t="t" r="r" b="b"/>
            <a:pathLst>
              <a:path w="1102360" h="492760">
                <a:moveTo>
                  <a:pt x="550926" y="0"/>
                </a:moveTo>
                <a:lnTo>
                  <a:pt x="486671" y="1656"/>
                </a:lnTo>
                <a:lnTo>
                  <a:pt x="424596" y="6502"/>
                </a:lnTo>
                <a:lnTo>
                  <a:pt x="365111" y="14353"/>
                </a:lnTo>
                <a:lnTo>
                  <a:pt x="308632" y="25023"/>
                </a:lnTo>
                <a:lnTo>
                  <a:pt x="255570" y="38329"/>
                </a:lnTo>
                <a:lnTo>
                  <a:pt x="206339" y="54084"/>
                </a:lnTo>
                <a:lnTo>
                  <a:pt x="161353" y="72104"/>
                </a:lnTo>
                <a:lnTo>
                  <a:pt x="121024" y="92204"/>
                </a:lnTo>
                <a:lnTo>
                  <a:pt x="85766" y="114199"/>
                </a:lnTo>
                <a:lnTo>
                  <a:pt x="32115" y="163134"/>
                </a:lnTo>
                <a:lnTo>
                  <a:pt x="3706" y="217430"/>
                </a:lnTo>
                <a:lnTo>
                  <a:pt x="0" y="246126"/>
                </a:lnTo>
                <a:lnTo>
                  <a:pt x="3706" y="274821"/>
                </a:lnTo>
                <a:lnTo>
                  <a:pt x="32115" y="329117"/>
                </a:lnTo>
                <a:lnTo>
                  <a:pt x="85766" y="378052"/>
                </a:lnTo>
                <a:lnTo>
                  <a:pt x="121024" y="400047"/>
                </a:lnTo>
                <a:lnTo>
                  <a:pt x="161353" y="420147"/>
                </a:lnTo>
                <a:lnTo>
                  <a:pt x="206339" y="438167"/>
                </a:lnTo>
                <a:lnTo>
                  <a:pt x="255570" y="453922"/>
                </a:lnTo>
                <a:lnTo>
                  <a:pt x="308632" y="467228"/>
                </a:lnTo>
                <a:lnTo>
                  <a:pt x="365111" y="477898"/>
                </a:lnTo>
                <a:lnTo>
                  <a:pt x="424596" y="485749"/>
                </a:lnTo>
                <a:lnTo>
                  <a:pt x="486671" y="490595"/>
                </a:lnTo>
                <a:lnTo>
                  <a:pt x="550926" y="492252"/>
                </a:lnTo>
                <a:lnTo>
                  <a:pt x="615180" y="490595"/>
                </a:lnTo>
                <a:lnTo>
                  <a:pt x="677255" y="485749"/>
                </a:lnTo>
                <a:lnTo>
                  <a:pt x="736740" y="477898"/>
                </a:lnTo>
                <a:lnTo>
                  <a:pt x="793219" y="467228"/>
                </a:lnTo>
                <a:lnTo>
                  <a:pt x="846281" y="453922"/>
                </a:lnTo>
                <a:lnTo>
                  <a:pt x="895512" y="438167"/>
                </a:lnTo>
                <a:lnTo>
                  <a:pt x="940498" y="420147"/>
                </a:lnTo>
                <a:lnTo>
                  <a:pt x="980827" y="400047"/>
                </a:lnTo>
                <a:lnTo>
                  <a:pt x="1016085" y="378052"/>
                </a:lnTo>
                <a:lnTo>
                  <a:pt x="1069736" y="329117"/>
                </a:lnTo>
                <a:lnTo>
                  <a:pt x="1098145" y="274821"/>
                </a:lnTo>
                <a:lnTo>
                  <a:pt x="1101852" y="246126"/>
                </a:lnTo>
                <a:lnTo>
                  <a:pt x="1098145" y="217430"/>
                </a:lnTo>
                <a:lnTo>
                  <a:pt x="1069736" y="163134"/>
                </a:lnTo>
                <a:lnTo>
                  <a:pt x="1016085" y="114199"/>
                </a:lnTo>
                <a:lnTo>
                  <a:pt x="980827" y="92204"/>
                </a:lnTo>
                <a:lnTo>
                  <a:pt x="940498" y="72104"/>
                </a:lnTo>
                <a:lnTo>
                  <a:pt x="895512" y="54084"/>
                </a:lnTo>
                <a:lnTo>
                  <a:pt x="846281" y="38329"/>
                </a:lnTo>
                <a:lnTo>
                  <a:pt x="793219" y="25023"/>
                </a:lnTo>
                <a:lnTo>
                  <a:pt x="736740" y="14353"/>
                </a:lnTo>
                <a:lnTo>
                  <a:pt x="677255" y="6502"/>
                </a:lnTo>
                <a:lnTo>
                  <a:pt x="615180" y="1656"/>
                </a:lnTo>
                <a:lnTo>
                  <a:pt x="550926" y="0"/>
                </a:lnTo>
                <a:close/>
              </a:path>
            </a:pathLst>
          </a:custGeom>
          <a:solidFill>
            <a:srgbClr val="92D050">
              <a:alpha val="32940"/>
            </a:srgbClr>
          </a:solidFill>
        </p:spPr>
        <p:txBody>
          <a:bodyPr wrap="square" lIns="0" tIns="0" rIns="0" bIns="0" rtlCol="0"/>
          <a:lstStyle/>
          <a:p>
            <a:endParaRPr sz="1350"/>
          </a:p>
        </p:txBody>
      </p:sp>
      <p:sp>
        <p:nvSpPr>
          <p:cNvPr id="9" name="object 9"/>
          <p:cNvSpPr/>
          <p:nvPr/>
        </p:nvSpPr>
        <p:spPr>
          <a:xfrm>
            <a:off x="3450716" y="4183381"/>
            <a:ext cx="826770" cy="369569"/>
          </a:xfrm>
          <a:custGeom>
            <a:avLst/>
            <a:gdLst/>
            <a:ahLst/>
            <a:cxnLst/>
            <a:rect l="l" t="t" r="r" b="b"/>
            <a:pathLst>
              <a:path w="1102360" h="492760">
                <a:moveTo>
                  <a:pt x="0" y="246126"/>
                </a:moveTo>
                <a:lnTo>
                  <a:pt x="14549" y="189704"/>
                </a:lnTo>
                <a:lnTo>
                  <a:pt x="55992" y="137904"/>
                </a:lnTo>
                <a:lnTo>
                  <a:pt x="121024" y="92204"/>
                </a:lnTo>
                <a:lnTo>
                  <a:pt x="161353" y="72104"/>
                </a:lnTo>
                <a:lnTo>
                  <a:pt x="206339" y="54084"/>
                </a:lnTo>
                <a:lnTo>
                  <a:pt x="255570" y="38329"/>
                </a:lnTo>
                <a:lnTo>
                  <a:pt x="308632" y="25023"/>
                </a:lnTo>
                <a:lnTo>
                  <a:pt x="365111" y="14353"/>
                </a:lnTo>
                <a:lnTo>
                  <a:pt x="424596" y="6502"/>
                </a:lnTo>
                <a:lnTo>
                  <a:pt x="486671" y="1656"/>
                </a:lnTo>
                <a:lnTo>
                  <a:pt x="550926" y="0"/>
                </a:lnTo>
                <a:lnTo>
                  <a:pt x="615180" y="1656"/>
                </a:lnTo>
                <a:lnTo>
                  <a:pt x="677255" y="6502"/>
                </a:lnTo>
                <a:lnTo>
                  <a:pt x="736740" y="14353"/>
                </a:lnTo>
                <a:lnTo>
                  <a:pt x="793219" y="25023"/>
                </a:lnTo>
                <a:lnTo>
                  <a:pt x="846281" y="38329"/>
                </a:lnTo>
                <a:lnTo>
                  <a:pt x="895512" y="54084"/>
                </a:lnTo>
                <a:lnTo>
                  <a:pt x="940498" y="72104"/>
                </a:lnTo>
                <a:lnTo>
                  <a:pt x="980827" y="92204"/>
                </a:lnTo>
                <a:lnTo>
                  <a:pt x="1016085" y="114199"/>
                </a:lnTo>
                <a:lnTo>
                  <a:pt x="1069736" y="163134"/>
                </a:lnTo>
                <a:lnTo>
                  <a:pt x="1098145" y="217430"/>
                </a:lnTo>
                <a:lnTo>
                  <a:pt x="1101852" y="246126"/>
                </a:lnTo>
                <a:lnTo>
                  <a:pt x="1098145" y="274821"/>
                </a:lnTo>
                <a:lnTo>
                  <a:pt x="1069736" y="329117"/>
                </a:lnTo>
                <a:lnTo>
                  <a:pt x="1016085" y="378052"/>
                </a:lnTo>
                <a:lnTo>
                  <a:pt x="980827" y="400047"/>
                </a:lnTo>
                <a:lnTo>
                  <a:pt x="940498" y="420147"/>
                </a:lnTo>
                <a:lnTo>
                  <a:pt x="895512" y="438167"/>
                </a:lnTo>
                <a:lnTo>
                  <a:pt x="846281" y="453922"/>
                </a:lnTo>
                <a:lnTo>
                  <a:pt x="793219" y="467228"/>
                </a:lnTo>
                <a:lnTo>
                  <a:pt x="736740" y="477898"/>
                </a:lnTo>
                <a:lnTo>
                  <a:pt x="677255" y="485749"/>
                </a:lnTo>
                <a:lnTo>
                  <a:pt x="615180" y="490595"/>
                </a:lnTo>
                <a:lnTo>
                  <a:pt x="550926" y="492252"/>
                </a:lnTo>
                <a:lnTo>
                  <a:pt x="486671" y="490595"/>
                </a:lnTo>
                <a:lnTo>
                  <a:pt x="424596" y="485749"/>
                </a:lnTo>
                <a:lnTo>
                  <a:pt x="365111" y="477898"/>
                </a:lnTo>
                <a:lnTo>
                  <a:pt x="308632" y="467228"/>
                </a:lnTo>
                <a:lnTo>
                  <a:pt x="255570" y="453922"/>
                </a:lnTo>
                <a:lnTo>
                  <a:pt x="206339" y="438167"/>
                </a:lnTo>
                <a:lnTo>
                  <a:pt x="161353" y="420147"/>
                </a:lnTo>
                <a:lnTo>
                  <a:pt x="121024" y="400047"/>
                </a:lnTo>
                <a:lnTo>
                  <a:pt x="85766" y="378052"/>
                </a:lnTo>
                <a:lnTo>
                  <a:pt x="32115" y="329117"/>
                </a:lnTo>
                <a:lnTo>
                  <a:pt x="3706" y="274821"/>
                </a:lnTo>
                <a:lnTo>
                  <a:pt x="0" y="246126"/>
                </a:lnTo>
                <a:close/>
              </a:path>
            </a:pathLst>
          </a:custGeom>
          <a:ln w="12192">
            <a:solidFill>
              <a:srgbClr val="006E6E"/>
            </a:solidFill>
          </a:ln>
        </p:spPr>
        <p:txBody>
          <a:bodyPr wrap="square" lIns="0" tIns="0" rIns="0" bIns="0" rtlCol="0"/>
          <a:lstStyle/>
          <a:p>
            <a:endParaRPr sz="1350"/>
          </a:p>
        </p:txBody>
      </p:sp>
      <p:sp>
        <p:nvSpPr>
          <p:cNvPr id="10" name="object 10"/>
          <p:cNvSpPr/>
          <p:nvPr/>
        </p:nvSpPr>
        <p:spPr>
          <a:xfrm>
            <a:off x="5274944" y="2466595"/>
            <a:ext cx="537210" cy="369569"/>
          </a:xfrm>
          <a:custGeom>
            <a:avLst/>
            <a:gdLst/>
            <a:ahLst/>
            <a:cxnLst/>
            <a:rect l="l" t="t" r="r" b="b"/>
            <a:pathLst>
              <a:path w="716279" h="492760">
                <a:moveTo>
                  <a:pt x="358140" y="0"/>
                </a:moveTo>
                <a:lnTo>
                  <a:pt x="300061" y="3222"/>
                </a:lnTo>
                <a:lnTo>
                  <a:pt x="244961" y="12551"/>
                </a:lnTo>
                <a:lnTo>
                  <a:pt x="193578" y="27480"/>
                </a:lnTo>
                <a:lnTo>
                  <a:pt x="146651" y="47500"/>
                </a:lnTo>
                <a:lnTo>
                  <a:pt x="104917" y="72104"/>
                </a:lnTo>
                <a:lnTo>
                  <a:pt x="69116" y="100785"/>
                </a:lnTo>
                <a:lnTo>
                  <a:pt x="39985" y="133035"/>
                </a:lnTo>
                <a:lnTo>
                  <a:pt x="18263" y="168347"/>
                </a:lnTo>
                <a:lnTo>
                  <a:pt x="4688" y="206213"/>
                </a:lnTo>
                <a:lnTo>
                  <a:pt x="0" y="246125"/>
                </a:lnTo>
                <a:lnTo>
                  <a:pt x="4688" y="286038"/>
                </a:lnTo>
                <a:lnTo>
                  <a:pt x="18263" y="323904"/>
                </a:lnTo>
                <a:lnTo>
                  <a:pt x="39985" y="359216"/>
                </a:lnTo>
                <a:lnTo>
                  <a:pt x="69116" y="391466"/>
                </a:lnTo>
                <a:lnTo>
                  <a:pt x="104917" y="420147"/>
                </a:lnTo>
                <a:lnTo>
                  <a:pt x="146651" y="444751"/>
                </a:lnTo>
                <a:lnTo>
                  <a:pt x="193578" y="464771"/>
                </a:lnTo>
                <a:lnTo>
                  <a:pt x="244961" y="479700"/>
                </a:lnTo>
                <a:lnTo>
                  <a:pt x="300061" y="489029"/>
                </a:lnTo>
                <a:lnTo>
                  <a:pt x="358140" y="492252"/>
                </a:lnTo>
                <a:lnTo>
                  <a:pt x="416218" y="489029"/>
                </a:lnTo>
                <a:lnTo>
                  <a:pt x="471318" y="479700"/>
                </a:lnTo>
                <a:lnTo>
                  <a:pt x="522701" y="464771"/>
                </a:lnTo>
                <a:lnTo>
                  <a:pt x="569628" y="444751"/>
                </a:lnTo>
                <a:lnTo>
                  <a:pt x="611362" y="420147"/>
                </a:lnTo>
                <a:lnTo>
                  <a:pt x="647163" y="391466"/>
                </a:lnTo>
                <a:lnTo>
                  <a:pt x="676294" y="359216"/>
                </a:lnTo>
                <a:lnTo>
                  <a:pt x="698016" y="323904"/>
                </a:lnTo>
                <a:lnTo>
                  <a:pt x="711591" y="286038"/>
                </a:lnTo>
                <a:lnTo>
                  <a:pt x="716280" y="246125"/>
                </a:lnTo>
                <a:lnTo>
                  <a:pt x="711591" y="206213"/>
                </a:lnTo>
                <a:lnTo>
                  <a:pt x="698016" y="168347"/>
                </a:lnTo>
                <a:lnTo>
                  <a:pt x="676294" y="133035"/>
                </a:lnTo>
                <a:lnTo>
                  <a:pt x="647163" y="100785"/>
                </a:lnTo>
                <a:lnTo>
                  <a:pt x="611362" y="72104"/>
                </a:lnTo>
                <a:lnTo>
                  <a:pt x="569628" y="47500"/>
                </a:lnTo>
                <a:lnTo>
                  <a:pt x="522701" y="27480"/>
                </a:lnTo>
                <a:lnTo>
                  <a:pt x="471318" y="12551"/>
                </a:lnTo>
                <a:lnTo>
                  <a:pt x="416218" y="3222"/>
                </a:lnTo>
                <a:lnTo>
                  <a:pt x="358140" y="0"/>
                </a:lnTo>
                <a:close/>
              </a:path>
            </a:pathLst>
          </a:custGeom>
          <a:solidFill>
            <a:srgbClr val="FF0000">
              <a:alpha val="32940"/>
            </a:srgbClr>
          </a:solidFill>
        </p:spPr>
        <p:txBody>
          <a:bodyPr wrap="square" lIns="0" tIns="0" rIns="0" bIns="0" rtlCol="0"/>
          <a:lstStyle/>
          <a:p>
            <a:endParaRPr sz="1350"/>
          </a:p>
        </p:txBody>
      </p:sp>
      <p:sp>
        <p:nvSpPr>
          <p:cNvPr id="11" name="object 11"/>
          <p:cNvSpPr/>
          <p:nvPr/>
        </p:nvSpPr>
        <p:spPr>
          <a:xfrm>
            <a:off x="5274944" y="2466595"/>
            <a:ext cx="537210" cy="369569"/>
          </a:xfrm>
          <a:custGeom>
            <a:avLst/>
            <a:gdLst/>
            <a:ahLst/>
            <a:cxnLst/>
            <a:rect l="l" t="t" r="r" b="b"/>
            <a:pathLst>
              <a:path w="716279" h="492760">
                <a:moveTo>
                  <a:pt x="0" y="246125"/>
                </a:moveTo>
                <a:lnTo>
                  <a:pt x="4688" y="206213"/>
                </a:lnTo>
                <a:lnTo>
                  <a:pt x="18263" y="168347"/>
                </a:lnTo>
                <a:lnTo>
                  <a:pt x="39985" y="133035"/>
                </a:lnTo>
                <a:lnTo>
                  <a:pt x="69116" y="100785"/>
                </a:lnTo>
                <a:lnTo>
                  <a:pt x="104917" y="72104"/>
                </a:lnTo>
                <a:lnTo>
                  <a:pt x="146651" y="47500"/>
                </a:lnTo>
                <a:lnTo>
                  <a:pt x="193578" y="27480"/>
                </a:lnTo>
                <a:lnTo>
                  <a:pt x="244961" y="12551"/>
                </a:lnTo>
                <a:lnTo>
                  <a:pt x="300061" y="3222"/>
                </a:lnTo>
                <a:lnTo>
                  <a:pt x="358140" y="0"/>
                </a:lnTo>
                <a:lnTo>
                  <a:pt x="416218" y="3222"/>
                </a:lnTo>
                <a:lnTo>
                  <a:pt x="471318" y="12551"/>
                </a:lnTo>
                <a:lnTo>
                  <a:pt x="522701" y="27480"/>
                </a:lnTo>
                <a:lnTo>
                  <a:pt x="569628" y="47500"/>
                </a:lnTo>
                <a:lnTo>
                  <a:pt x="611362" y="72104"/>
                </a:lnTo>
                <a:lnTo>
                  <a:pt x="647163" y="100785"/>
                </a:lnTo>
                <a:lnTo>
                  <a:pt x="676294" y="133035"/>
                </a:lnTo>
                <a:lnTo>
                  <a:pt x="698016" y="168347"/>
                </a:lnTo>
                <a:lnTo>
                  <a:pt x="711591" y="206213"/>
                </a:lnTo>
                <a:lnTo>
                  <a:pt x="716280" y="246125"/>
                </a:lnTo>
                <a:lnTo>
                  <a:pt x="711591" y="286038"/>
                </a:lnTo>
                <a:lnTo>
                  <a:pt x="698016" y="323904"/>
                </a:lnTo>
                <a:lnTo>
                  <a:pt x="676294" y="359216"/>
                </a:lnTo>
                <a:lnTo>
                  <a:pt x="647163" y="391466"/>
                </a:lnTo>
                <a:lnTo>
                  <a:pt x="611362" y="420147"/>
                </a:lnTo>
                <a:lnTo>
                  <a:pt x="569628" y="444751"/>
                </a:lnTo>
                <a:lnTo>
                  <a:pt x="522701" y="464771"/>
                </a:lnTo>
                <a:lnTo>
                  <a:pt x="471318" y="479700"/>
                </a:lnTo>
                <a:lnTo>
                  <a:pt x="416218" y="489029"/>
                </a:lnTo>
                <a:lnTo>
                  <a:pt x="358140" y="492252"/>
                </a:lnTo>
                <a:lnTo>
                  <a:pt x="300061" y="489029"/>
                </a:lnTo>
                <a:lnTo>
                  <a:pt x="244961" y="479700"/>
                </a:lnTo>
                <a:lnTo>
                  <a:pt x="193578" y="464771"/>
                </a:lnTo>
                <a:lnTo>
                  <a:pt x="146651" y="444751"/>
                </a:lnTo>
                <a:lnTo>
                  <a:pt x="104917" y="420147"/>
                </a:lnTo>
                <a:lnTo>
                  <a:pt x="69116" y="391466"/>
                </a:lnTo>
                <a:lnTo>
                  <a:pt x="39985" y="359216"/>
                </a:lnTo>
                <a:lnTo>
                  <a:pt x="18263" y="323904"/>
                </a:lnTo>
                <a:lnTo>
                  <a:pt x="4688" y="286038"/>
                </a:lnTo>
                <a:lnTo>
                  <a:pt x="0" y="246125"/>
                </a:lnTo>
                <a:close/>
              </a:path>
            </a:pathLst>
          </a:custGeom>
          <a:ln w="12192">
            <a:solidFill>
              <a:srgbClr val="006E6E"/>
            </a:solidFill>
          </a:ln>
        </p:spPr>
        <p:txBody>
          <a:bodyPr wrap="square" lIns="0" tIns="0" rIns="0" bIns="0" rtlCol="0"/>
          <a:lstStyle/>
          <a:p>
            <a:endParaRPr sz="1350"/>
          </a:p>
        </p:txBody>
      </p:sp>
      <p:sp>
        <p:nvSpPr>
          <p:cNvPr id="12" name="object 12"/>
          <p:cNvSpPr/>
          <p:nvPr/>
        </p:nvSpPr>
        <p:spPr>
          <a:xfrm>
            <a:off x="6524244" y="2390012"/>
            <a:ext cx="1344454" cy="457200"/>
          </a:xfrm>
          <a:custGeom>
            <a:avLst/>
            <a:gdLst/>
            <a:ahLst/>
            <a:cxnLst/>
            <a:rect l="l" t="t" r="r" b="b"/>
            <a:pathLst>
              <a:path w="1792604" h="609600">
                <a:moveTo>
                  <a:pt x="896111" y="0"/>
                </a:moveTo>
                <a:lnTo>
                  <a:pt x="826080" y="917"/>
                </a:lnTo>
                <a:lnTo>
                  <a:pt x="757522" y="3624"/>
                </a:lnTo>
                <a:lnTo>
                  <a:pt x="690638" y="8053"/>
                </a:lnTo>
                <a:lnTo>
                  <a:pt x="625627" y="14135"/>
                </a:lnTo>
                <a:lnTo>
                  <a:pt x="562688" y="21804"/>
                </a:lnTo>
                <a:lnTo>
                  <a:pt x="502020" y="30990"/>
                </a:lnTo>
                <a:lnTo>
                  <a:pt x="443822" y="41627"/>
                </a:lnTo>
                <a:lnTo>
                  <a:pt x="388294" y="53646"/>
                </a:lnTo>
                <a:lnTo>
                  <a:pt x="335635" y="66980"/>
                </a:lnTo>
                <a:lnTo>
                  <a:pt x="286044" y="81560"/>
                </a:lnTo>
                <a:lnTo>
                  <a:pt x="239720" y="97319"/>
                </a:lnTo>
                <a:lnTo>
                  <a:pt x="196862" y="114188"/>
                </a:lnTo>
                <a:lnTo>
                  <a:pt x="157670" y="132101"/>
                </a:lnTo>
                <a:lnTo>
                  <a:pt x="122343" y="150988"/>
                </a:lnTo>
                <a:lnTo>
                  <a:pt x="64080" y="191417"/>
                </a:lnTo>
                <a:lnTo>
                  <a:pt x="23666" y="234931"/>
                </a:lnTo>
                <a:lnTo>
                  <a:pt x="2696" y="280988"/>
                </a:lnTo>
                <a:lnTo>
                  <a:pt x="0" y="304800"/>
                </a:lnTo>
                <a:lnTo>
                  <a:pt x="2696" y="328611"/>
                </a:lnTo>
                <a:lnTo>
                  <a:pt x="23666" y="374668"/>
                </a:lnTo>
                <a:lnTo>
                  <a:pt x="64080" y="418182"/>
                </a:lnTo>
                <a:lnTo>
                  <a:pt x="122343" y="458611"/>
                </a:lnTo>
                <a:lnTo>
                  <a:pt x="157670" y="477498"/>
                </a:lnTo>
                <a:lnTo>
                  <a:pt x="196862" y="495411"/>
                </a:lnTo>
                <a:lnTo>
                  <a:pt x="239720" y="512280"/>
                </a:lnTo>
                <a:lnTo>
                  <a:pt x="286044" y="528039"/>
                </a:lnTo>
                <a:lnTo>
                  <a:pt x="335635" y="542619"/>
                </a:lnTo>
                <a:lnTo>
                  <a:pt x="388294" y="555953"/>
                </a:lnTo>
                <a:lnTo>
                  <a:pt x="443822" y="567972"/>
                </a:lnTo>
                <a:lnTo>
                  <a:pt x="502020" y="578609"/>
                </a:lnTo>
                <a:lnTo>
                  <a:pt x="562688" y="587795"/>
                </a:lnTo>
                <a:lnTo>
                  <a:pt x="625627" y="595464"/>
                </a:lnTo>
                <a:lnTo>
                  <a:pt x="690638" y="601546"/>
                </a:lnTo>
                <a:lnTo>
                  <a:pt x="757522" y="605975"/>
                </a:lnTo>
                <a:lnTo>
                  <a:pt x="826080" y="608682"/>
                </a:lnTo>
                <a:lnTo>
                  <a:pt x="896111" y="609600"/>
                </a:lnTo>
                <a:lnTo>
                  <a:pt x="966143" y="608682"/>
                </a:lnTo>
                <a:lnTo>
                  <a:pt x="1034701" y="605975"/>
                </a:lnTo>
                <a:lnTo>
                  <a:pt x="1101585" y="601546"/>
                </a:lnTo>
                <a:lnTo>
                  <a:pt x="1166596" y="595464"/>
                </a:lnTo>
                <a:lnTo>
                  <a:pt x="1229535" y="587795"/>
                </a:lnTo>
                <a:lnTo>
                  <a:pt x="1290203" y="578609"/>
                </a:lnTo>
                <a:lnTo>
                  <a:pt x="1348401" y="567972"/>
                </a:lnTo>
                <a:lnTo>
                  <a:pt x="1403929" y="555953"/>
                </a:lnTo>
                <a:lnTo>
                  <a:pt x="1456588" y="542619"/>
                </a:lnTo>
                <a:lnTo>
                  <a:pt x="1506179" y="528039"/>
                </a:lnTo>
                <a:lnTo>
                  <a:pt x="1552503" y="512280"/>
                </a:lnTo>
                <a:lnTo>
                  <a:pt x="1595361" y="495411"/>
                </a:lnTo>
                <a:lnTo>
                  <a:pt x="1634553" y="477498"/>
                </a:lnTo>
                <a:lnTo>
                  <a:pt x="1669880" y="458611"/>
                </a:lnTo>
                <a:lnTo>
                  <a:pt x="1728143" y="418182"/>
                </a:lnTo>
                <a:lnTo>
                  <a:pt x="1768557" y="374668"/>
                </a:lnTo>
                <a:lnTo>
                  <a:pt x="1789527" y="328611"/>
                </a:lnTo>
                <a:lnTo>
                  <a:pt x="1792224" y="304800"/>
                </a:lnTo>
                <a:lnTo>
                  <a:pt x="1789527" y="280988"/>
                </a:lnTo>
                <a:lnTo>
                  <a:pt x="1768557" y="234931"/>
                </a:lnTo>
                <a:lnTo>
                  <a:pt x="1728143" y="191417"/>
                </a:lnTo>
                <a:lnTo>
                  <a:pt x="1669880" y="150988"/>
                </a:lnTo>
                <a:lnTo>
                  <a:pt x="1634553" y="132101"/>
                </a:lnTo>
                <a:lnTo>
                  <a:pt x="1595361" y="114188"/>
                </a:lnTo>
                <a:lnTo>
                  <a:pt x="1552503" y="97319"/>
                </a:lnTo>
                <a:lnTo>
                  <a:pt x="1506179" y="81560"/>
                </a:lnTo>
                <a:lnTo>
                  <a:pt x="1456588" y="66980"/>
                </a:lnTo>
                <a:lnTo>
                  <a:pt x="1403929" y="53646"/>
                </a:lnTo>
                <a:lnTo>
                  <a:pt x="1348401" y="41627"/>
                </a:lnTo>
                <a:lnTo>
                  <a:pt x="1290203" y="30990"/>
                </a:lnTo>
                <a:lnTo>
                  <a:pt x="1229535" y="21804"/>
                </a:lnTo>
                <a:lnTo>
                  <a:pt x="1166596" y="14135"/>
                </a:lnTo>
                <a:lnTo>
                  <a:pt x="1101585" y="8053"/>
                </a:lnTo>
                <a:lnTo>
                  <a:pt x="1034701" y="3624"/>
                </a:lnTo>
                <a:lnTo>
                  <a:pt x="966143" y="917"/>
                </a:lnTo>
                <a:lnTo>
                  <a:pt x="896111" y="0"/>
                </a:lnTo>
                <a:close/>
              </a:path>
            </a:pathLst>
          </a:custGeom>
          <a:solidFill>
            <a:srgbClr val="00AFEF">
              <a:alpha val="32940"/>
            </a:srgbClr>
          </a:solidFill>
        </p:spPr>
        <p:txBody>
          <a:bodyPr wrap="square" lIns="0" tIns="0" rIns="0" bIns="0" rtlCol="0"/>
          <a:lstStyle/>
          <a:p>
            <a:endParaRPr sz="1350"/>
          </a:p>
        </p:txBody>
      </p:sp>
      <p:sp>
        <p:nvSpPr>
          <p:cNvPr id="13" name="object 13"/>
          <p:cNvSpPr/>
          <p:nvPr/>
        </p:nvSpPr>
        <p:spPr>
          <a:xfrm>
            <a:off x="6524244" y="2390012"/>
            <a:ext cx="1344454" cy="457200"/>
          </a:xfrm>
          <a:custGeom>
            <a:avLst/>
            <a:gdLst/>
            <a:ahLst/>
            <a:cxnLst/>
            <a:rect l="l" t="t" r="r" b="b"/>
            <a:pathLst>
              <a:path w="1792604" h="609600">
                <a:moveTo>
                  <a:pt x="0" y="304800"/>
                </a:moveTo>
                <a:lnTo>
                  <a:pt x="10651" y="257675"/>
                </a:lnTo>
                <a:lnTo>
                  <a:pt x="41542" y="212822"/>
                </a:lnTo>
                <a:lnTo>
                  <a:pt x="91080" y="170783"/>
                </a:lnTo>
                <a:lnTo>
                  <a:pt x="157670" y="132101"/>
                </a:lnTo>
                <a:lnTo>
                  <a:pt x="196862" y="114188"/>
                </a:lnTo>
                <a:lnTo>
                  <a:pt x="239720" y="97319"/>
                </a:lnTo>
                <a:lnTo>
                  <a:pt x="286044" y="81560"/>
                </a:lnTo>
                <a:lnTo>
                  <a:pt x="335635" y="66980"/>
                </a:lnTo>
                <a:lnTo>
                  <a:pt x="388294" y="53646"/>
                </a:lnTo>
                <a:lnTo>
                  <a:pt x="443822" y="41627"/>
                </a:lnTo>
                <a:lnTo>
                  <a:pt x="502020" y="30990"/>
                </a:lnTo>
                <a:lnTo>
                  <a:pt x="562688" y="21804"/>
                </a:lnTo>
                <a:lnTo>
                  <a:pt x="625627" y="14135"/>
                </a:lnTo>
                <a:lnTo>
                  <a:pt x="690638" y="8053"/>
                </a:lnTo>
                <a:lnTo>
                  <a:pt x="757522" y="3624"/>
                </a:lnTo>
                <a:lnTo>
                  <a:pt x="826080" y="917"/>
                </a:lnTo>
                <a:lnTo>
                  <a:pt x="896111" y="0"/>
                </a:lnTo>
                <a:lnTo>
                  <a:pt x="966143" y="917"/>
                </a:lnTo>
                <a:lnTo>
                  <a:pt x="1034701" y="3624"/>
                </a:lnTo>
                <a:lnTo>
                  <a:pt x="1101585" y="8053"/>
                </a:lnTo>
                <a:lnTo>
                  <a:pt x="1166596" y="14135"/>
                </a:lnTo>
                <a:lnTo>
                  <a:pt x="1229535" y="21804"/>
                </a:lnTo>
                <a:lnTo>
                  <a:pt x="1290203" y="30990"/>
                </a:lnTo>
                <a:lnTo>
                  <a:pt x="1348401" y="41627"/>
                </a:lnTo>
                <a:lnTo>
                  <a:pt x="1403929" y="53646"/>
                </a:lnTo>
                <a:lnTo>
                  <a:pt x="1456588" y="66980"/>
                </a:lnTo>
                <a:lnTo>
                  <a:pt x="1506179" y="81560"/>
                </a:lnTo>
                <a:lnTo>
                  <a:pt x="1552503" y="97319"/>
                </a:lnTo>
                <a:lnTo>
                  <a:pt x="1595361" y="114188"/>
                </a:lnTo>
                <a:lnTo>
                  <a:pt x="1634553" y="132101"/>
                </a:lnTo>
                <a:lnTo>
                  <a:pt x="1669880" y="150988"/>
                </a:lnTo>
                <a:lnTo>
                  <a:pt x="1728143" y="191417"/>
                </a:lnTo>
                <a:lnTo>
                  <a:pt x="1768557" y="234931"/>
                </a:lnTo>
                <a:lnTo>
                  <a:pt x="1789527" y="280988"/>
                </a:lnTo>
                <a:lnTo>
                  <a:pt x="1792224" y="304800"/>
                </a:lnTo>
                <a:lnTo>
                  <a:pt x="1789527" y="328611"/>
                </a:lnTo>
                <a:lnTo>
                  <a:pt x="1768557" y="374668"/>
                </a:lnTo>
                <a:lnTo>
                  <a:pt x="1728143" y="418182"/>
                </a:lnTo>
                <a:lnTo>
                  <a:pt x="1669880" y="458611"/>
                </a:lnTo>
                <a:lnTo>
                  <a:pt x="1634553" y="477498"/>
                </a:lnTo>
                <a:lnTo>
                  <a:pt x="1595361" y="495411"/>
                </a:lnTo>
                <a:lnTo>
                  <a:pt x="1552503" y="512280"/>
                </a:lnTo>
                <a:lnTo>
                  <a:pt x="1506179" y="528039"/>
                </a:lnTo>
                <a:lnTo>
                  <a:pt x="1456588" y="542619"/>
                </a:lnTo>
                <a:lnTo>
                  <a:pt x="1403929" y="555953"/>
                </a:lnTo>
                <a:lnTo>
                  <a:pt x="1348401" y="567972"/>
                </a:lnTo>
                <a:lnTo>
                  <a:pt x="1290203" y="578609"/>
                </a:lnTo>
                <a:lnTo>
                  <a:pt x="1229535" y="587795"/>
                </a:lnTo>
                <a:lnTo>
                  <a:pt x="1166596" y="595464"/>
                </a:lnTo>
                <a:lnTo>
                  <a:pt x="1101585" y="601546"/>
                </a:lnTo>
                <a:lnTo>
                  <a:pt x="1034701" y="605975"/>
                </a:lnTo>
                <a:lnTo>
                  <a:pt x="966143" y="608682"/>
                </a:lnTo>
                <a:lnTo>
                  <a:pt x="896111" y="609600"/>
                </a:lnTo>
                <a:lnTo>
                  <a:pt x="826080" y="608682"/>
                </a:lnTo>
                <a:lnTo>
                  <a:pt x="757522" y="605975"/>
                </a:lnTo>
                <a:lnTo>
                  <a:pt x="690638" y="601546"/>
                </a:lnTo>
                <a:lnTo>
                  <a:pt x="625627" y="595464"/>
                </a:lnTo>
                <a:lnTo>
                  <a:pt x="562688" y="587795"/>
                </a:lnTo>
                <a:lnTo>
                  <a:pt x="502020" y="578609"/>
                </a:lnTo>
                <a:lnTo>
                  <a:pt x="443822" y="567972"/>
                </a:lnTo>
                <a:lnTo>
                  <a:pt x="388294" y="555953"/>
                </a:lnTo>
                <a:lnTo>
                  <a:pt x="335635" y="542619"/>
                </a:lnTo>
                <a:lnTo>
                  <a:pt x="286044" y="528039"/>
                </a:lnTo>
                <a:lnTo>
                  <a:pt x="239720" y="512280"/>
                </a:lnTo>
                <a:lnTo>
                  <a:pt x="196862" y="495411"/>
                </a:lnTo>
                <a:lnTo>
                  <a:pt x="157670" y="477498"/>
                </a:lnTo>
                <a:lnTo>
                  <a:pt x="122343" y="458611"/>
                </a:lnTo>
                <a:lnTo>
                  <a:pt x="64080" y="418182"/>
                </a:lnTo>
                <a:lnTo>
                  <a:pt x="23666" y="374668"/>
                </a:lnTo>
                <a:lnTo>
                  <a:pt x="2696" y="328611"/>
                </a:lnTo>
                <a:lnTo>
                  <a:pt x="0" y="304800"/>
                </a:lnTo>
                <a:close/>
              </a:path>
            </a:pathLst>
          </a:custGeom>
          <a:ln w="12192">
            <a:solidFill>
              <a:srgbClr val="006E6E"/>
            </a:solidFill>
          </a:ln>
        </p:spPr>
        <p:txBody>
          <a:bodyPr wrap="square" lIns="0" tIns="0" rIns="0" bIns="0" rtlCol="0"/>
          <a:lstStyle/>
          <a:p>
            <a:endParaRPr sz="1350"/>
          </a:p>
        </p:txBody>
      </p:sp>
      <p:sp>
        <p:nvSpPr>
          <p:cNvPr id="14" name="object 14"/>
          <p:cNvSpPr/>
          <p:nvPr/>
        </p:nvSpPr>
        <p:spPr>
          <a:xfrm>
            <a:off x="4530852" y="4681727"/>
            <a:ext cx="2025491" cy="457200"/>
          </a:xfrm>
          <a:custGeom>
            <a:avLst/>
            <a:gdLst/>
            <a:ahLst/>
            <a:cxnLst/>
            <a:rect l="l" t="t" r="r" b="b"/>
            <a:pathLst>
              <a:path w="2700654" h="609600">
                <a:moveTo>
                  <a:pt x="1350264" y="0"/>
                </a:moveTo>
                <a:lnTo>
                  <a:pt x="1276177" y="451"/>
                </a:lnTo>
                <a:lnTo>
                  <a:pt x="1203135" y="1789"/>
                </a:lnTo>
                <a:lnTo>
                  <a:pt x="1131240" y="3990"/>
                </a:lnTo>
                <a:lnTo>
                  <a:pt x="1060596" y="7032"/>
                </a:lnTo>
                <a:lnTo>
                  <a:pt x="991305" y="10892"/>
                </a:lnTo>
                <a:lnTo>
                  <a:pt x="923470" y="15544"/>
                </a:lnTo>
                <a:lnTo>
                  <a:pt x="857195" y="20968"/>
                </a:lnTo>
                <a:lnTo>
                  <a:pt x="792582" y="27138"/>
                </a:lnTo>
                <a:lnTo>
                  <a:pt x="729733" y="34032"/>
                </a:lnTo>
                <a:lnTo>
                  <a:pt x="668753" y="41627"/>
                </a:lnTo>
                <a:lnTo>
                  <a:pt x="609744" y="49900"/>
                </a:lnTo>
                <a:lnTo>
                  <a:pt x="552809" y="58826"/>
                </a:lnTo>
                <a:lnTo>
                  <a:pt x="498051" y="68383"/>
                </a:lnTo>
                <a:lnTo>
                  <a:pt x="445573" y="78548"/>
                </a:lnTo>
                <a:lnTo>
                  <a:pt x="395478" y="89296"/>
                </a:lnTo>
                <a:lnTo>
                  <a:pt x="347868" y="100606"/>
                </a:lnTo>
                <a:lnTo>
                  <a:pt x="302847" y="112453"/>
                </a:lnTo>
                <a:lnTo>
                  <a:pt x="260518" y="124815"/>
                </a:lnTo>
                <a:lnTo>
                  <a:pt x="220984" y="137668"/>
                </a:lnTo>
                <a:lnTo>
                  <a:pt x="184347" y="150988"/>
                </a:lnTo>
                <a:lnTo>
                  <a:pt x="120178" y="178940"/>
                </a:lnTo>
                <a:lnTo>
                  <a:pt x="68836" y="208483"/>
                </a:lnTo>
                <a:lnTo>
                  <a:pt x="31142" y="239431"/>
                </a:lnTo>
                <a:lnTo>
                  <a:pt x="7922" y="271599"/>
                </a:lnTo>
                <a:lnTo>
                  <a:pt x="0" y="304800"/>
                </a:lnTo>
                <a:lnTo>
                  <a:pt x="1997" y="321517"/>
                </a:lnTo>
                <a:lnTo>
                  <a:pt x="31142" y="370168"/>
                </a:lnTo>
                <a:lnTo>
                  <a:pt x="68836" y="401116"/>
                </a:lnTo>
                <a:lnTo>
                  <a:pt x="120178" y="430659"/>
                </a:lnTo>
                <a:lnTo>
                  <a:pt x="184347" y="458611"/>
                </a:lnTo>
                <a:lnTo>
                  <a:pt x="220984" y="471931"/>
                </a:lnTo>
                <a:lnTo>
                  <a:pt x="260518" y="484784"/>
                </a:lnTo>
                <a:lnTo>
                  <a:pt x="302847" y="497146"/>
                </a:lnTo>
                <a:lnTo>
                  <a:pt x="347868" y="508993"/>
                </a:lnTo>
                <a:lnTo>
                  <a:pt x="395477" y="520303"/>
                </a:lnTo>
                <a:lnTo>
                  <a:pt x="445573" y="531051"/>
                </a:lnTo>
                <a:lnTo>
                  <a:pt x="498051" y="541216"/>
                </a:lnTo>
                <a:lnTo>
                  <a:pt x="552809" y="550773"/>
                </a:lnTo>
                <a:lnTo>
                  <a:pt x="609744" y="559699"/>
                </a:lnTo>
                <a:lnTo>
                  <a:pt x="668753" y="567972"/>
                </a:lnTo>
                <a:lnTo>
                  <a:pt x="729733" y="575567"/>
                </a:lnTo>
                <a:lnTo>
                  <a:pt x="792582" y="582461"/>
                </a:lnTo>
                <a:lnTo>
                  <a:pt x="857195" y="588631"/>
                </a:lnTo>
                <a:lnTo>
                  <a:pt x="923470" y="594055"/>
                </a:lnTo>
                <a:lnTo>
                  <a:pt x="991305" y="598707"/>
                </a:lnTo>
                <a:lnTo>
                  <a:pt x="1060596" y="602567"/>
                </a:lnTo>
                <a:lnTo>
                  <a:pt x="1131240" y="605609"/>
                </a:lnTo>
                <a:lnTo>
                  <a:pt x="1203135" y="607810"/>
                </a:lnTo>
                <a:lnTo>
                  <a:pt x="1276177" y="609148"/>
                </a:lnTo>
                <a:lnTo>
                  <a:pt x="1350264" y="609600"/>
                </a:lnTo>
                <a:lnTo>
                  <a:pt x="1424350" y="609148"/>
                </a:lnTo>
                <a:lnTo>
                  <a:pt x="1497392" y="607810"/>
                </a:lnTo>
                <a:lnTo>
                  <a:pt x="1569287" y="605609"/>
                </a:lnTo>
                <a:lnTo>
                  <a:pt x="1639931" y="602567"/>
                </a:lnTo>
                <a:lnTo>
                  <a:pt x="1709222" y="598707"/>
                </a:lnTo>
                <a:lnTo>
                  <a:pt x="1777057" y="594055"/>
                </a:lnTo>
                <a:lnTo>
                  <a:pt x="1843332" y="588631"/>
                </a:lnTo>
                <a:lnTo>
                  <a:pt x="1907945" y="582461"/>
                </a:lnTo>
                <a:lnTo>
                  <a:pt x="1970794" y="575567"/>
                </a:lnTo>
                <a:lnTo>
                  <a:pt x="2031774" y="567972"/>
                </a:lnTo>
                <a:lnTo>
                  <a:pt x="2090783" y="559699"/>
                </a:lnTo>
                <a:lnTo>
                  <a:pt x="2147718" y="550773"/>
                </a:lnTo>
                <a:lnTo>
                  <a:pt x="2202476" y="541216"/>
                </a:lnTo>
                <a:lnTo>
                  <a:pt x="2254954" y="531051"/>
                </a:lnTo>
                <a:lnTo>
                  <a:pt x="2305049" y="520303"/>
                </a:lnTo>
                <a:lnTo>
                  <a:pt x="2352659" y="508993"/>
                </a:lnTo>
                <a:lnTo>
                  <a:pt x="2397680" y="497146"/>
                </a:lnTo>
                <a:lnTo>
                  <a:pt x="2440009" y="484784"/>
                </a:lnTo>
                <a:lnTo>
                  <a:pt x="2479543" y="471931"/>
                </a:lnTo>
                <a:lnTo>
                  <a:pt x="2516180" y="458611"/>
                </a:lnTo>
                <a:lnTo>
                  <a:pt x="2580349" y="430659"/>
                </a:lnTo>
                <a:lnTo>
                  <a:pt x="2631691" y="401116"/>
                </a:lnTo>
                <a:lnTo>
                  <a:pt x="2669385" y="370168"/>
                </a:lnTo>
                <a:lnTo>
                  <a:pt x="2692605" y="338000"/>
                </a:lnTo>
                <a:lnTo>
                  <a:pt x="2700528" y="304800"/>
                </a:lnTo>
                <a:lnTo>
                  <a:pt x="2698530" y="288082"/>
                </a:lnTo>
                <a:lnTo>
                  <a:pt x="2669385" y="239431"/>
                </a:lnTo>
                <a:lnTo>
                  <a:pt x="2631691" y="208483"/>
                </a:lnTo>
                <a:lnTo>
                  <a:pt x="2580349" y="178940"/>
                </a:lnTo>
                <a:lnTo>
                  <a:pt x="2516180" y="150988"/>
                </a:lnTo>
                <a:lnTo>
                  <a:pt x="2479543" y="137668"/>
                </a:lnTo>
                <a:lnTo>
                  <a:pt x="2440009" y="124815"/>
                </a:lnTo>
                <a:lnTo>
                  <a:pt x="2397680" y="112453"/>
                </a:lnTo>
                <a:lnTo>
                  <a:pt x="2352659" y="100606"/>
                </a:lnTo>
                <a:lnTo>
                  <a:pt x="2305050" y="89296"/>
                </a:lnTo>
                <a:lnTo>
                  <a:pt x="2254954" y="78548"/>
                </a:lnTo>
                <a:lnTo>
                  <a:pt x="2202476" y="68383"/>
                </a:lnTo>
                <a:lnTo>
                  <a:pt x="2147718" y="58826"/>
                </a:lnTo>
                <a:lnTo>
                  <a:pt x="2090783" y="49900"/>
                </a:lnTo>
                <a:lnTo>
                  <a:pt x="2031774" y="41627"/>
                </a:lnTo>
                <a:lnTo>
                  <a:pt x="1970794" y="34032"/>
                </a:lnTo>
                <a:lnTo>
                  <a:pt x="1907945" y="27138"/>
                </a:lnTo>
                <a:lnTo>
                  <a:pt x="1843332" y="20968"/>
                </a:lnTo>
                <a:lnTo>
                  <a:pt x="1777057" y="15544"/>
                </a:lnTo>
                <a:lnTo>
                  <a:pt x="1709222" y="10892"/>
                </a:lnTo>
                <a:lnTo>
                  <a:pt x="1639931" y="7032"/>
                </a:lnTo>
                <a:lnTo>
                  <a:pt x="1569287" y="3990"/>
                </a:lnTo>
                <a:lnTo>
                  <a:pt x="1497392" y="1789"/>
                </a:lnTo>
                <a:lnTo>
                  <a:pt x="1424350" y="451"/>
                </a:lnTo>
                <a:lnTo>
                  <a:pt x="1350264" y="0"/>
                </a:lnTo>
                <a:close/>
              </a:path>
            </a:pathLst>
          </a:custGeom>
          <a:solidFill>
            <a:srgbClr val="29FFFF">
              <a:alpha val="32940"/>
            </a:srgbClr>
          </a:solidFill>
        </p:spPr>
        <p:txBody>
          <a:bodyPr wrap="square" lIns="0" tIns="0" rIns="0" bIns="0" rtlCol="0"/>
          <a:lstStyle/>
          <a:p>
            <a:endParaRPr sz="1350"/>
          </a:p>
        </p:txBody>
      </p:sp>
      <p:sp>
        <p:nvSpPr>
          <p:cNvPr id="15" name="object 15"/>
          <p:cNvSpPr/>
          <p:nvPr/>
        </p:nvSpPr>
        <p:spPr>
          <a:xfrm>
            <a:off x="4530852" y="4681727"/>
            <a:ext cx="2025491" cy="457200"/>
          </a:xfrm>
          <a:custGeom>
            <a:avLst/>
            <a:gdLst/>
            <a:ahLst/>
            <a:cxnLst/>
            <a:rect l="l" t="t" r="r" b="b"/>
            <a:pathLst>
              <a:path w="2700654" h="609600">
                <a:moveTo>
                  <a:pt x="0" y="304800"/>
                </a:moveTo>
                <a:lnTo>
                  <a:pt x="17672" y="255374"/>
                </a:lnTo>
                <a:lnTo>
                  <a:pt x="48231" y="223793"/>
                </a:lnTo>
                <a:lnTo>
                  <a:pt x="92852" y="193524"/>
                </a:lnTo>
                <a:lnTo>
                  <a:pt x="150711" y="164753"/>
                </a:lnTo>
                <a:lnTo>
                  <a:pt x="220984" y="137668"/>
                </a:lnTo>
                <a:lnTo>
                  <a:pt x="260518" y="124815"/>
                </a:lnTo>
                <a:lnTo>
                  <a:pt x="302847" y="112453"/>
                </a:lnTo>
                <a:lnTo>
                  <a:pt x="347868" y="100606"/>
                </a:lnTo>
                <a:lnTo>
                  <a:pt x="395478" y="89296"/>
                </a:lnTo>
                <a:lnTo>
                  <a:pt x="445573" y="78548"/>
                </a:lnTo>
                <a:lnTo>
                  <a:pt x="498051" y="68383"/>
                </a:lnTo>
                <a:lnTo>
                  <a:pt x="552809" y="58826"/>
                </a:lnTo>
                <a:lnTo>
                  <a:pt x="609744" y="49900"/>
                </a:lnTo>
                <a:lnTo>
                  <a:pt x="668753" y="41627"/>
                </a:lnTo>
                <a:lnTo>
                  <a:pt x="729733" y="34032"/>
                </a:lnTo>
                <a:lnTo>
                  <a:pt x="792582" y="27138"/>
                </a:lnTo>
                <a:lnTo>
                  <a:pt x="857195" y="20968"/>
                </a:lnTo>
                <a:lnTo>
                  <a:pt x="923470" y="15544"/>
                </a:lnTo>
                <a:lnTo>
                  <a:pt x="991305" y="10892"/>
                </a:lnTo>
                <a:lnTo>
                  <a:pt x="1060596" y="7032"/>
                </a:lnTo>
                <a:lnTo>
                  <a:pt x="1131240" y="3990"/>
                </a:lnTo>
                <a:lnTo>
                  <a:pt x="1203135" y="1789"/>
                </a:lnTo>
                <a:lnTo>
                  <a:pt x="1276177" y="451"/>
                </a:lnTo>
                <a:lnTo>
                  <a:pt x="1350264" y="0"/>
                </a:lnTo>
                <a:lnTo>
                  <a:pt x="1424350" y="451"/>
                </a:lnTo>
                <a:lnTo>
                  <a:pt x="1497392" y="1789"/>
                </a:lnTo>
                <a:lnTo>
                  <a:pt x="1569287" y="3990"/>
                </a:lnTo>
                <a:lnTo>
                  <a:pt x="1639931" y="7032"/>
                </a:lnTo>
                <a:lnTo>
                  <a:pt x="1709222" y="10892"/>
                </a:lnTo>
                <a:lnTo>
                  <a:pt x="1777057" y="15544"/>
                </a:lnTo>
                <a:lnTo>
                  <a:pt x="1843332" y="20968"/>
                </a:lnTo>
                <a:lnTo>
                  <a:pt x="1907945" y="27138"/>
                </a:lnTo>
                <a:lnTo>
                  <a:pt x="1970794" y="34032"/>
                </a:lnTo>
                <a:lnTo>
                  <a:pt x="2031774" y="41627"/>
                </a:lnTo>
                <a:lnTo>
                  <a:pt x="2090783" y="49900"/>
                </a:lnTo>
                <a:lnTo>
                  <a:pt x="2147718" y="58826"/>
                </a:lnTo>
                <a:lnTo>
                  <a:pt x="2202476" y="68383"/>
                </a:lnTo>
                <a:lnTo>
                  <a:pt x="2254954" y="78548"/>
                </a:lnTo>
                <a:lnTo>
                  <a:pt x="2305050" y="89296"/>
                </a:lnTo>
                <a:lnTo>
                  <a:pt x="2352659" y="100606"/>
                </a:lnTo>
                <a:lnTo>
                  <a:pt x="2397680" y="112453"/>
                </a:lnTo>
                <a:lnTo>
                  <a:pt x="2440009" y="124815"/>
                </a:lnTo>
                <a:lnTo>
                  <a:pt x="2479543" y="137668"/>
                </a:lnTo>
                <a:lnTo>
                  <a:pt x="2516180" y="150988"/>
                </a:lnTo>
                <a:lnTo>
                  <a:pt x="2580349" y="178940"/>
                </a:lnTo>
                <a:lnTo>
                  <a:pt x="2631691" y="208483"/>
                </a:lnTo>
                <a:lnTo>
                  <a:pt x="2669385" y="239431"/>
                </a:lnTo>
                <a:lnTo>
                  <a:pt x="2692605" y="271599"/>
                </a:lnTo>
                <a:lnTo>
                  <a:pt x="2700528" y="304800"/>
                </a:lnTo>
                <a:lnTo>
                  <a:pt x="2698530" y="321517"/>
                </a:lnTo>
                <a:lnTo>
                  <a:pt x="2669385" y="370168"/>
                </a:lnTo>
                <a:lnTo>
                  <a:pt x="2631691" y="401116"/>
                </a:lnTo>
                <a:lnTo>
                  <a:pt x="2580349" y="430659"/>
                </a:lnTo>
                <a:lnTo>
                  <a:pt x="2516180" y="458611"/>
                </a:lnTo>
                <a:lnTo>
                  <a:pt x="2479543" y="471931"/>
                </a:lnTo>
                <a:lnTo>
                  <a:pt x="2440009" y="484784"/>
                </a:lnTo>
                <a:lnTo>
                  <a:pt x="2397680" y="497146"/>
                </a:lnTo>
                <a:lnTo>
                  <a:pt x="2352659" y="508993"/>
                </a:lnTo>
                <a:lnTo>
                  <a:pt x="2305049" y="520303"/>
                </a:lnTo>
                <a:lnTo>
                  <a:pt x="2254954" y="531051"/>
                </a:lnTo>
                <a:lnTo>
                  <a:pt x="2202476" y="541216"/>
                </a:lnTo>
                <a:lnTo>
                  <a:pt x="2147718" y="550773"/>
                </a:lnTo>
                <a:lnTo>
                  <a:pt x="2090783" y="559699"/>
                </a:lnTo>
                <a:lnTo>
                  <a:pt x="2031774" y="567972"/>
                </a:lnTo>
                <a:lnTo>
                  <a:pt x="1970794" y="575567"/>
                </a:lnTo>
                <a:lnTo>
                  <a:pt x="1907945" y="582461"/>
                </a:lnTo>
                <a:lnTo>
                  <a:pt x="1843332" y="588631"/>
                </a:lnTo>
                <a:lnTo>
                  <a:pt x="1777057" y="594055"/>
                </a:lnTo>
                <a:lnTo>
                  <a:pt x="1709222" y="598707"/>
                </a:lnTo>
                <a:lnTo>
                  <a:pt x="1639931" y="602567"/>
                </a:lnTo>
                <a:lnTo>
                  <a:pt x="1569287" y="605609"/>
                </a:lnTo>
                <a:lnTo>
                  <a:pt x="1497392" y="607810"/>
                </a:lnTo>
                <a:lnTo>
                  <a:pt x="1424350" y="609148"/>
                </a:lnTo>
                <a:lnTo>
                  <a:pt x="1350264" y="609600"/>
                </a:lnTo>
                <a:lnTo>
                  <a:pt x="1276177" y="609148"/>
                </a:lnTo>
                <a:lnTo>
                  <a:pt x="1203135" y="607810"/>
                </a:lnTo>
                <a:lnTo>
                  <a:pt x="1131240" y="605609"/>
                </a:lnTo>
                <a:lnTo>
                  <a:pt x="1060596" y="602567"/>
                </a:lnTo>
                <a:lnTo>
                  <a:pt x="991305" y="598707"/>
                </a:lnTo>
                <a:lnTo>
                  <a:pt x="923470" y="594055"/>
                </a:lnTo>
                <a:lnTo>
                  <a:pt x="857195" y="588631"/>
                </a:lnTo>
                <a:lnTo>
                  <a:pt x="792582" y="582461"/>
                </a:lnTo>
                <a:lnTo>
                  <a:pt x="729733" y="575567"/>
                </a:lnTo>
                <a:lnTo>
                  <a:pt x="668753" y="567972"/>
                </a:lnTo>
                <a:lnTo>
                  <a:pt x="609744" y="559699"/>
                </a:lnTo>
                <a:lnTo>
                  <a:pt x="552809" y="550773"/>
                </a:lnTo>
                <a:lnTo>
                  <a:pt x="498051" y="541216"/>
                </a:lnTo>
                <a:lnTo>
                  <a:pt x="445573" y="531051"/>
                </a:lnTo>
                <a:lnTo>
                  <a:pt x="395477" y="520303"/>
                </a:lnTo>
                <a:lnTo>
                  <a:pt x="347868" y="508993"/>
                </a:lnTo>
                <a:lnTo>
                  <a:pt x="302847" y="497146"/>
                </a:lnTo>
                <a:lnTo>
                  <a:pt x="260518" y="484784"/>
                </a:lnTo>
                <a:lnTo>
                  <a:pt x="220984" y="471931"/>
                </a:lnTo>
                <a:lnTo>
                  <a:pt x="184347" y="458611"/>
                </a:lnTo>
                <a:lnTo>
                  <a:pt x="120178" y="430659"/>
                </a:lnTo>
                <a:lnTo>
                  <a:pt x="68836" y="401116"/>
                </a:lnTo>
                <a:lnTo>
                  <a:pt x="31142" y="370168"/>
                </a:lnTo>
                <a:lnTo>
                  <a:pt x="7922" y="338000"/>
                </a:lnTo>
                <a:lnTo>
                  <a:pt x="0" y="304800"/>
                </a:lnTo>
                <a:close/>
              </a:path>
            </a:pathLst>
          </a:custGeom>
          <a:ln w="12192">
            <a:solidFill>
              <a:srgbClr val="006E6E"/>
            </a:solidFill>
          </a:ln>
        </p:spPr>
        <p:txBody>
          <a:bodyPr wrap="square" lIns="0" tIns="0" rIns="0" bIns="0" rtlCol="0"/>
          <a:lstStyle/>
          <a:p>
            <a:endParaRPr sz="1350"/>
          </a:p>
        </p:txBody>
      </p:sp>
      <p:sp>
        <p:nvSpPr>
          <p:cNvPr id="16" name="TextBox 15">
            <a:extLst>
              <a:ext uri="{FF2B5EF4-FFF2-40B4-BE49-F238E27FC236}">
                <a16:creationId xmlns:a16="http://schemas.microsoft.com/office/drawing/2014/main" id="{E31221B5-9E67-094A-8A2C-016831CD088C}"/>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361262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A9C6D9-5D54-DE4E-ACD1-DA06EFAF7C39}"/>
              </a:ext>
            </a:extLst>
          </p:cNvPr>
          <p:cNvSpPr txBox="1"/>
          <p:nvPr/>
        </p:nvSpPr>
        <p:spPr>
          <a:xfrm>
            <a:off x="563336" y="620485"/>
            <a:ext cx="8017328" cy="584775"/>
          </a:xfrm>
          <a:prstGeom prst="rect">
            <a:avLst/>
          </a:prstGeom>
          <a:noFill/>
        </p:spPr>
        <p:txBody>
          <a:bodyPr wrap="square" rtlCol="0">
            <a:spAutoFit/>
          </a:bodyPr>
          <a:lstStyle/>
          <a:p>
            <a:pPr algn="ctr"/>
            <a:r>
              <a:rPr lang="en-US" sz="3200" b="1" dirty="0">
                <a:solidFill>
                  <a:srgbClr val="FF0000"/>
                </a:solidFill>
              </a:rPr>
              <a:t>DAY 1: 23.11.2020</a:t>
            </a:r>
          </a:p>
        </p:txBody>
      </p:sp>
      <p:sp>
        <p:nvSpPr>
          <p:cNvPr id="5" name="TextBox 4">
            <a:extLst>
              <a:ext uri="{FF2B5EF4-FFF2-40B4-BE49-F238E27FC236}">
                <a16:creationId xmlns:a16="http://schemas.microsoft.com/office/drawing/2014/main" id="{FC593B08-FEE3-2D42-906F-292EAC678439}"/>
              </a:ext>
            </a:extLst>
          </p:cNvPr>
          <p:cNvSpPr txBox="1"/>
          <p:nvPr/>
        </p:nvSpPr>
        <p:spPr>
          <a:xfrm>
            <a:off x="1461407" y="2351782"/>
            <a:ext cx="6221185" cy="1077218"/>
          </a:xfrm>
          <a:prstGeom prst="rect">
            <a:avLst/>
          </a:prstGeom>
          <a:noFill/>
        </p:spPr>
        <p:txBody>
          <a:bodyPr wrap="square" rtlCol="0">
            <a:spAutoFit/>
          </a:bodyPr>
          <a:lstStyle/>
          <a:p>
            <a:pPr algn="ctr"/>
            <a:r>
              <a:rPr lang="en-US" sz="3200" b="1" dirty="0"/>
              <a:t>My Introduction &amp; Research journey </a:t>
            </a:r>
          </a:p>
        </p:txBody>
      </p:sp>
      <p:sp>
        <p:nvSpPr>
          <p:cNvPr id="6" name="TextBox 5">
            <a:extLst>
              <a:ext uri="{FF2B5EF4-FFF2-40B4-BE49-F238E27FC236}">
                <a16:creationId xmlns:a16="http://schemas.microsoft.com/office/drawing/2014/main" id="{6D850D7B-C1B8-2142-8897-EFD6A753DC74}"/>
              </a:ext>
            </a:extLst>
          </p:cNvPr>
          <p:cNvSpPr txBox="1"/>
          <p:nvPr/>
        </p:nvSpPr>
        <p:spPr>
          <a:xfrm>
            <a:off x="421821" y="4575522"/>
            <a:ext cx="8017328" cy="584775"/>
          </a:xfrm>
          <a:prstGeom prst="rect">
            <a:avLst/>
          </a:prstGeom>
          <a:noFill/>
        </p:spPr>
        <p:txBody>
          <a:bodyPr wrap="square" rtlCol="0">
            <a:spAutoFit/>
          </a:bodyPr>
          <a:lstStyle/>
          <a:p>
            <a:pPr algn="ctr"/>
            <a:r>
              <a:rPr lang="en-US" sz="3200" b="1" dirty="0">
                <a:solidFill>
                  <a:srgbClr val="FF0000"/>
                </a:solidFill>
              </a:rPr>
              <a:t>PART I</a:t>
            </a:r>
          </a:p>
        </p:txBody>
      </p:sp>
    </p:spTree>
    <p:extLst>
      <p:ext uri="{BB962C8B-B14F-4D97-AF65-F5344CB8AC3E}">
        <p14:creationId xmlns:p14="http://schemas.microsoft.com/office/powerpoint/2010/main" val="310978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CF302-DB2E-A94E-B2B7-0B16D5D0C9FD}"/>
              </a:ext>
            </a:extLst>
          </p:cNvPr>
          <p:cNvSpPr txBox="1"/>
          <p:nvPr/>
        </p:nvSpPr>
        <p:spPr>
          <a:xfrm>
            <a:off x="2363616" y="470807"/>
            <a:ext cx="4559643" cy="461665"/>
          </a:xfrm>
          <a:prstGeom prst="rect">
            <a:avLst/>
          </a:prstGeom>
          <a:noFill/>
        </p:spPr>
        <p:txBody>
          <a:bodyPr wrap="square" rtlCol="0">
            <a:spAutoFit/>
          </a:bodyPr>
          <a:lstStyle/>
          <a:p>
            <a:pPr algn="ctr"/>
            <a:r>
              <a:rPr lang="en-US" sz="2400" b="1" dirty="0">
                <a:solidFill>
                  <a:srgbClr val="FF0000"/>
                </a:solidFill>
              </a:rPr>
              <a:t>Molecular markers</a:t>
            </a:r>
          </a:p>
        </p:txBody>
      </p:sp>
      <p:sp>
        <p:nvSpPr>
          <p:cNvPr id="3" name="object 2">
            <a:extLst>
              <a:ext uri="{FF2B5EF4-FFF2-40B4-BE49-F238E27FC236}">
                <a16:creationId xmlns:a16="http://schemas.microsoft.com/office/drawing/2014/main" id="{E8B045F7-D6CF-BE46-AE7F-BE4A642A45DF}"/>
              </a:ext>
            </a:extLst>
          </p:cNvPr>
          <p:cNvSpPr/>
          <p:nvPr/>
        </p:nvSpPr>
        <p:spPr>
          <a:xfrm>
            <a:off x="2702912" y="1213847"/>
            <a:ext cx="6227805" cy="4430306"/>
          </a:xfrm>
          <a:prstGeom prst="rect">
            <a:avLst/>
          </a:prstGeom>
          <a:blipFill>
            <a:blip r:embed="rId3" cstate="print"/>
            <a:stretch>
              <a:fillRect/>
            </a:stretch>
          </a:blipFill>
        </p:spPr>
        <p:txBody>
          <a:bodyPr wrap="square" lIns="0" tIns="0" rIns="0" bIns="0" rtlCol="0"/>
          <a:lstStyle/>
          <a:p>
            <a:endParaRPr sz="1350" dirty="0"/>
          </a:p>
        </p:txBody>
      </p:sp>
      <p:sp>
        <p:nvSpPr>
          <p:cNvPr id="4" name="TextBox 3">
            <a:extLst>
              <a:ext uri="{FF2B5EF4-FFF2-40B4-BE49-F238E27FC236}">
                <a16:creationId xmlns:a16="http://schemas.microsoft.com/office/drawing/2014/main" id="{41E0BC1B-5AE7-E542-A5DD-F4B12458E2DC}"/>
              </a:ext>
            </a:extLst>
          </p:cNvPr>
          <p:cNvSpPr txBox="1"/>
          <p:nvPr/>
        </p:nvSpPr>
        <p:spPr>
          <a:xfrm>
            <a:off x="5686939" y="6042454"/>
            <a:ext cx="3243778" cy="369332"/>
          </a:xfrm>
          <a:prstGeom prst="rect">
            <a:avLst/>
          </a:prstGeom>
          <a:noFill/>
        </p:spPr>
        <p:txBody>
          <a:bodyPr wrap="square" rtlCol="0">
            <a:spAutoFit/>
          </a:bodyPr>
          <a:lstStyle/>
          <a:p>
            <a:r>
              <a:rPr lang="en-US" dirty="0"/>
              <a:t>Modified from </a:t>
            </a:r>
            <a:r>
              <a:rPr lang="en-US" dirty="0" err="1"/>
              <a:t>Dr.Sujan</a:t>
            </a:r>
            <a:r>
              <a:rPr lang="en-US" dirty="0"/>
              <a:t> </a:t>
            </a:r>
            <a:r>
              <a:rPr lang="en-US" dirty="0" err="1"/>
              <a:t>Mamidi</a:t>
            </a:r>
            <a:endParaRPr lang="en-US" dirty="0"/>
          </a:p>
        </p:txBody>
      </p:sp>
      <p:sp>
        <p:nvSpPr>
          <p:cNvPr id="5" name="TextBox 4">
            <a:extLst>
              <a:ext uri="{FF2B5EF4-FFF2-40B4-BE49-F238E27FC236}">
                <a16:creationId xmlns:a16="http://schemas.microsoft.com/office/drawing/2014/main" id="{EAFC5A33-E315-2B44-B3A7-EC99BC1BB4BB}"/>
              </a:ext>
            </a:extLst>
          </p:cNvPr>
          <p:cNvSpPr txBox="1"/>
          <p:nvPr/>
        </p:nvSpPr>
        <p:spPr>
          <a:xfrm>
            <a:off x="278542" y="1791729"/>
            <a:ext cx="2424370" cy="4278094"/>
          </a:xfrm>
          <a:prstGeom prst="rect">
            <a:avLst/>
          </a:prstGeom>
          <a:noFill/>
        </p:spPr>
        <p:txBody>
          <a:bodyPr wrap="square" rtlCol="0">
            <a:spAutoFit/>
          </a:bodyPr>
          <a:lstStyle/>
          <a:p>
            <a:r>
              <a:rPr lang="en-US" sz="2800" b="1" dirty="0"/>
              <a:t>RFLP</a:t>
            </a:r>
          </a:p>
          <a:p>
            <a:endParaRPr lang="en-US" sz="2800" b="1" dirty="0"/>
          </a:p>
          <a:p>
            <a:r>
              <a:rPr lang="en-US" sz="2800" b="1" dirty="0"/>
              <a:t>AFLP </a:t>
            </a:r>
            <a:r>
              <a:rPr lang="en-US" sz="1600" dirty="0"/>
              <a:t>(PCR &amp; RFLP)</a:t>
            </a:r>
          </a:p>
          <a:p>
            <a:endParaRPr lang="en-US" sz="2800" b="1" dirty="0"/>
          </a:p>
          <a:p>
            <a:r>
              <a:rPr lang="en-US" sz="2800" b="1" dirty="0"/>
              <a:t>SSR </a:t>
            </a:r>
            <a:r>
              <a:rPr lang="en-US" sz="1600" dirty="0"/>
              <a:t>(microsatellite polymorphic markers)</a:t>
            </a:r>
          </a:p>
          <a:p>
            <a:endParaRPr lang="en-US" sz="2800" b="1" dirty="0"/>
          </a:p>
          <a:p>
            <a:r>
              <a:rPr lang="en-US" sz="2800" b="1" dirty="0"/>
              <a:t>SNP </a:t>
            </a:r>
            <a:r>
              <a:rPr lang="en-US" sz="1600" dirty="0"/>
              <a:t>(transitions/transversions)</a:t>
            </a:r>
          </a:p>
          <a:p>
            <a:r>
              <a:rPr lang="en-US" sz="2800" b="1" dirty="0"/>
              <a:t>CAPS/</a:t>
            </a:r>
            <a:r>
              <a:rPr lang="en-US" sz="2800" b="1" dirty="0" err="1"/>
              <a:t>dCAPS</a:t>
            </a:r>
            <a:endParaRPr lang="en-US" sz="2800" b="1" dirty="0"/>
          </a:p>
          <a:p>
            <a:r>
              <a:rPr lang="en-US" sz="1600" dirty="0"/>
              <a:t>(for SNP detection)</a:t>
            </a:r>
          </a:p>
        </p:txBody>
      </p:sp>
      <p:cxnSp>
        <p:nvCxnSpPr>
          <p:cNvPr id="7" name="Straight Arrow Connector 6">
            <a:extLst>
              <a:ext uri="{FF2B5EF4-FFF2-40B4-BE49-F238E27FC236}">
                <a16:creationId xmlns:a16="http://schemas.microsoft.com/office/drawing/2014/main" id="{E1AC5856-3CFA-DD4B-948F-D7767E58A6AE}"/>
              </a:ext>
            </a:extLst>
          </p:cNvPr>
          <p:cNvCxnSpPr>
            <a:cxnSpLocks/>
          </p:cNvCxnSpPr>
          <p:nvPr/>
        </p:nvCxnSpPr>
        <p:spPr>
          <a:xfrm flipH="1">
            <a:off x="2363617" y="2545492"/>
            <a:ext cx="626718" cy="88350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201835-4B31-8649-998C-1E0891DF0FBD}"/>
              </a:ext>
            </a:extLst>
          </p:cNvPr>
          <p:cNvCxnSpPr>
            <a:cxnSpLocks/>
          </p:cNvCxnSpPr>
          <p:nvPr/>
        </p:nvCxnSpPr>
        <p:spPr>
          <a:xfrm flipV="1">
            <a:off x="7262554" y="932472"/>
            <a:ext cx="448062" cy="3809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3C54D3-51B7-9A46-90C3-07300D0A5FEC}"/>
              </a:ext>
            </a:extLst>
          </p:cNvPr>
          <p:cNvSpPr txBox="1"/>
          <p:nvPr/>
        </p:nvSpPr>
        <p:spPr>
          <a:xfrm>
            <a:off x="7883611" y="815546"/>
            <a:ext cx="753762" cy="369332"/>
          </a:xfrm>
          <a:prstGeom prst="rect">
            <a:avLst/>
          </a:prstGeom>
          <a:noFill/>
        </p:spPr>
        <p:txBody>
          <a:bodyPr wrap="square" rtlCol="0">
            <a:spAutoFit/>
          </a:bodyPr>
          <a:lstStyle/>
          <a:p>
            <a:r>
              <a:rPr lang="en-US" b="1" dirty="0"/>
              <a:t>RAPD</a:t>
            </a:r>
          </a:p>
        </p:txBody>
      </p:sp>
    </p:spTree>
    <p:extLst>
      <p:ext uri="{BB962C8B-B14F-4D97-AF65-F5344CB8AC3E}">
        <p14:creationId xmlns:p14="http://schemas.microsoft.com/office/powerpoint/2010/main" val="383278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311" y="1958503"/>
            <a:ext cx="6395592" cy="2795288"/>
          </a:xfrm>
          <a:prstGeom prst="rect">
            <a:avLst/>
          </a:prstGeom>
          <a:blipFill>
            <a:blip r:embed="rId2" cstate="print"/>
            <a:stretch>
              <a:fillRect/>
            </a:stretch>
          </a:blipFill>
        </p:spPr>
        <p:txBody>
          <a:bodyPr wrap="square" lIns="0" tIns="0" rIns="0" bIns="0" rtlCol="0"/>
          <a:lstStyle/>
          <a:p>
            <a:endParaRPr sz="1350"/>
          </a:p>
        </p:txBody>
      </p:sp>
      <p:sp>
        <p:nvSpPr>
          <p:cNvPr id="3" name="TextBox 2">
            <a:extLst>
              <a:ext uri="{FF2B5EF4-FFF2-40B4-BE49-F238E27FC236}">
                <a16:creationId xmlns:a16="http://schemas.microsoft.com/office/drawing/2014/main" id="{B69FEF4E-2EE4-E24E-9C1F-681378021BBD}"/>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
        <p:nvSpPr>
          <p:cNvPr id="4" name="TextBox 3">
            <a:extLst>
              <a:ext uri="{FF2B5EF4-FFF2-40B4-BE49-F238E27FC236}">
                <a16:creationId xmlns:a16="http://schemas.microsoft.com/office/drawing/2014/main" id="{12357930-8AE1-7741-9AA5-40357E5684DA}"/>
              </a:ext>
            </a:extLst>
          </p:cNvPr>
          <p:cNvSpPr txBox="1"/>
          <p:nvPr/>
        </p:nvSpPr>
        <p:spPr>
          <a:xfrm>
            <a:off x="929361" y="642551"/>
            <a:ext cx="7285277" cy="461665"/>
          </a:xfrm>
          <a:prstGeom prst="rect">
            <a:avLst/>
          </a:prstGeom>
          <a:noFill/>
        </p:spPr>
        <p:txBody>
          <a:bodyPr wrap="square" rtlCol="0">
            <a:spAutoFit/>
          </a:bodyPr>
          <a:lstStyle/>
          <a:p>
            <a:pPr algn="ctr"/>
            <a:r>
              <a:rPr lang="en-US" sz="2400" b="1" dirty="0">
                <a:solidFill>
                  <a:srgbClr val="FF0000"/>
                </a:solidFill>
              </a:rPr>
              <a:t>Marker segregation ratios for different populations</a:t>
            </a:r>
          </a:p>
        </p:txBody>
      </p:sp>
    </p:spTree>
    <p:extLst>
      <p:ext uri="{BB962C8B-B14F-4D97-AF65-F5344CB8AC3E}">
        <p14:creationId xmlns:p14="http://schemas.microsoft.com/office/powerpoint/2010/main" val="160961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7F668-BFD4-B042-A869-C847A090C9EF}"/>
              </a:ext>
            </a:extLst>
          </p:cNvPr>
          <p:cNvSpPr txBox="1"/>
          <p:nvPr/>
        </p:nvSpPr>
        <p:spPr>
          <a:xfrm>
            <a:off x="1930572" y="580768"/>
            <a:ext cx="5498756" cy="461665"/>
          </a:xfrm>
          <a:prstGeom prst="rect">
            <a:avLst/>
          </a:prstGeom>
          <a:noFill/>
        </p:spPr>
        <p:txBody>
          <a:bodyPr wrap="square" rtlCol="0">
            <a:spAutoFit/>
          </a:bodyPr>
          <a:lstStyle/>
          <a:p>
            <a:pPr algn="ctr"/>
            <a:r>
              <a:rPr lang="en-US" sz="2400" b="1" dirty="0">
                <a:solidFill>
                  <a:srgbClr val="FF0000"/>
                </a:solidFill>
              </a:rPr>
              <a:t>Advantages of Molecular markers</a:t>
            </a:r>
          </a:p>
        </p:txBody>
      </p:sp>
      <p:sp>
        <p:nvSpPr>
          <p:cNvPr id="3" name="TextBox 2">
            <a:extLst>
              <a:ext uri="{FF2B5EF4-FFF2-40B4-BE49-F238E27FC236}">
                <a16:creationId xmlns:a16="http://schemas.microsoft.com/office/drawing/2014/main" id="{B684E33E-E56F-F147-B79C-273C86C7B758}"/>
              </a:ext>
            </a:extLst>
          </p:cNvPr>
          <p:cNvSpPr txBox="1"/>
          <p:nvPr/>
        </p:nvSpPr>
        <p:spPr>
          <a:xfrm>
            <a:off x="877329" y="1519882"/>
            <a:ext cx="6870357" cy="5078313"/>
          </a:xfrm>
          <a:prstGeom prst="rect">
            <a:avLst/>
          </a:prstGeom>
          <a:noFill/>
        </p:spPr>
        <p:txBody>
          <a:bodyPr wrap="square" rtlCol="0">
            <a:spAutoFit/>
          </a:bodyPr>
          <a:lstStyle/>
          <a:p>
            <a:r>
              <a:rPr lang="en-US" dirty="0"/>
              <a:t>1. Studying evolution and phylogeny – reconstruction of genetic maps.</a:t>
            </a:r>
          </a:p>
          <a:p>
            <a:endParaRPr lang="en-US" dirty="0"/>
          </a:p>
          <a:p>
            <a:r>
              <a:rPr lang="en-US" dirty="0"/>
              <a:t>2. Investigation of heterosis /hybrid </a:t>
            </a:r>
            <a:r>
              <a:rPr lang="en-US" dirty="0" err="1"/>
              <a:t>vigour</a:t>
            </a:r>
            <a:r>
              <a:rPr lang="en-US" dirty="0"/>
              <a:t> – effect of F</a:t>
            </a:r>
            <a:r>
              <a:rPr lang="en-US" baseline="-25000" dirty="0"/>
              <a:t>1</a:t>
            </a:r>
            <a:r>
              <a:rPr lang="en-US" dirty="0"/>
              <a:t>s.</a:t>
            </a:r>
          </a:p>
          <a:p>
            <a:endParaRPr lang="en-US" dirty="0"/>
          </a:p>
          <a:p>
            <a:r>
              <a:rPr lang="en-US" dirty="0"/>
              <a:t>3. Genotyping in populations</a:t>
            </a:r>
          </a:p>
          <a:p>
            <a:endParaRPr lang="en-US" dirty="0"/>
          </a:p>
          <a:p>
            <a:r>
              <a:rPr lang="en-US" dirty="0"/>
              <a:t>4. Assessment of Genetic diversity /comparative genomics</a:t>
            </a:r>
          </a:p>
          <a:p>
            <a:endParaRPr lang="en-US" dirty="0"/>
          </a:p>
          <a:p>
            <a:r>
              <a:rPr lang="en-US" dirty="0"/>
              <a:t>5. Utilization in backcrossing for a gene of interest</a:t>
            </a:r>
          </a:p>
          <a:p>
            <a:endParaRPr lang="en-US" dirty="0"/>
          </a:p>
          <a:p>
            <a:r>
              <a:rPr lang="en-US" dirty="0"/>
              <a:t>6. Linkage mapping</a:t>
            </a:r>
          </a:p>
          <a:p>
            <a:endParaRPr lang="en-US" dirty="0"/>
          </a:p>
          <a:p>
            <a:r>
              <a:rPr lang="en-US" dirty="0"/>
              <a:t>7. QTL mapping – locate genes of interest conferring quantitative traits.</a:t>
            </a:r>
          </a:p>
          <a:p>
            <a:endParaRPr lang="en-US" dirty="0"/>
          </a:p>
          <a:p>
            <a:r>
              <a:rPr lang="en-US" dirty="0"/>
              <a:t>8. GWAS - powerful technique to study the genetics of natural variations and traits of interest – millions of SNPs are produced.</a:t>
            </a:r>
          </a:p>
          <a:p>
            <a:endParaRPr lang="en-US" dirty="0"/>
          </a:p>
          <a:p>
            <a:r>
              <a:rPr lang="en-US" dirty="0"/>
              <a:t>9. MAS </a:t>
            </a:r>
          </a:p>
        </p:txBody>
      </p:sp>
    </p:spTree>
    <p:extLst>
      <p:ext uri="{BB962C8B-B14F-4D97-AF65-F5344CB8AC3E}">
        <p14:creationId xmlns:p14="http://schemas.microsoft.com/office/powerpoint/2010/main" val="2500822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D001E8-28B7-2345-98BE-223262A06C48}"/>
              </a:ext>
            </a:extLst>
          </p:cNvPr>
          <p:cNvSpPr txBox="1"/>
          <p:nvPr/>
        </p:nvSpPr>
        <p:spPr>
          <a:xfrm>
            <a:off x="2774092" y="580768"/>
            <a:ext cx="3595816" cy="461665"/>
          </a:xfrm>
          <a:prstGeom prst="rect">
            <a:avLst/>
          </a:prstGeom>
          <a:noFill/>
        </p:spPr>
        <p:txBody>
          <a:bodyPr wrap="square" rtlCol="0">
            <a:spAutoFit/>
          </a:bodyPr>
          <a:lstStyle/>
          <a:p>
            <a:pPr algn="ctr"/>
            <a:r>
              <a:rPr lang="en-US" sz="2400" b="1" dirty="0">
                <a:solidFill>
                  <a:srgbClr val="FF0000"/>
                </a:solidFill>
              </a:rPr>
              <a:t>NGS and GBS</a:t>
            </a:r>
          </a:p>
        </p:txBody>
      </p:sp>
      <p:sp>
        <p:nvSpPr>
          <p:cNvPr id="3" name="TextBox 2">
            <a:extLst>
              <a:ext uri="{FF2B5EF4-FFF2-40B4-BE49-F238E27FC236}">
                <a16:creationId xmlns:a16="http://schemas.microsoft.com/office/drawing/2014/main" id="{FB71D248-0026-E54D-8E51-022949227E13}"/>
              </a:ext>
            </a:extLst>
          </p:cNvPr>
          <p:cNvSpPr txBox="1"/>
          <p:nvPr/>
        </p:nvSpPr>
        <p:spPr>
          <a:xfrm>
            <a:off x="593123" y="1297459"/>
            <a:ext cx="8377881" cy="4801314"/>
          </a:xfrm>
          <a:prstGeom prst="rect">
            <a:avLst/>
          </a:prstGeom>
          <a:noFill/>
        </p:spPr>
        <p:txBody>
          <a:bodyPr wrap="square" rtlCol="0">
            <a:spAutoFit/>
          </a:bodyPr>
          <a:lstStyle/>
          <a:p>
            <a:r>
              <a:rPr lang="en-US" b="1" dirty="0"/>
              <a:t>Next- Generation sequencing (NGS)</a:t>
            </a:r>
            <a:endParaRPr lang="en-US" dirty="0"/>
          </a:p>
          <a:p>
            <a:endParaRPr lang="en-US" dirty="0"/>
          </a:p>
          <a:p>
            <a:pPr marL="285750" indent="-285750">
              <a:buFontTx/>
              <a:buChar char="-"/>
            </a:pPr>
            <a:r>
              <a:rPr lang="en-US" dirty="0"/>
              <a:t>Millions of SNPs are produced at low cost.</a:t>
            </a:r>
          </a:p>
          <a:p>
            <a:pPr marL="285750" indent="-285750">
              <a:buFontTx/>
              <a:buChar char="-"/>
            </a:pPr>
            <a:r>
              <a:rPr lang="en-US" dirty="0"/>
              <a:t>have a variety of applications – Linkage mapping, GWAS, identifying mutations </a:t>
            </a:r>
            <a:r>
              <a:rPr lang="en-US" dirty="0" err="1"/>
              <a:t>etc</a:t>
            </a:r>
            <a:r>
              <a:rPr lang="en-US" dirty="0"/>
              <a:t>…</a:t>
            </a:r>
          </a:p>
          <a:p>
            <a:pPr marL="285750" indent="-285750">
              <a:buFontTx/>
              <a:buChar char="-"/>
            </a:pPr>
            <a:r>
              <a:rPr lang="en-US" dirty="0"/>
              <a:t>Platforms provided by Illumina, Roche, PacBio etc.</a:t>
            </a:r>
          </a:p>
          <a:p>
            <a:pPr marL="285750" indent="-285750">
              <a:buFontTx/>
              <a:buChar char="-"/>
            </a:pPr>
            <a:endParaRPr lang="en-US" dirty="0"/>
          </a:p>
          <a:p>
            <a:pPr marL="285750" indent="-285750">
              <a:buFontTx/>
              <a:buChar char="-"/>
            </a:pPr>
            <a:endParaRPr lang="en-US" dirty="0"/>
          </a:p>
          <a:p>
            <a:pPr marL="285750" indent="-285750">
              <a:buFontTx/>
              <a:buChar char="-"/>
            </a:pPr>
            <a:endParaRPr lang="en-US" b="1" dirty="0"/>
          </a:p>
          <a:p>
            <a:r>
              <a:rPr lang="en-US" b="1" dirty="0"/>
              <a:t>Genotyping-by-sequencing (GBS)</a:t>
            </a:r>
          </a:p>
          <a:p>
            <a:endParaRPr lang="en-US" b="1" dirty="0"/>
          </a:p>
          <a:p>
            <a:pPr marL="285750" indent="-285750">
              <a:buFontTx/>
              <a:buChar char="-"/>
            </a:pPr>
            <a:r>
              <a:rPr lang="en-US" dirty="0"/>
              <a:t>simple and multitudinous technique for identification of SNPs.</a:t>
            </a:r>
          </a:p>
          <a:p>
            <a:pPr marL="285750" indent="-285750">
              <a:buFontTx/>
              <a:buChar char="-"/>
            </a:pPr>
            <a:r>
              <a:rPr lang="en-US" dirty="0"/>
              <a:t>Modernization in the NGS reduced sequencing costs, thus led to GBS for large genome species. </a:t>
            </a:r>
          </a:p>
          <a:p>
            <a:pPr marL="285750" indent="-285750">
              <a:buFontTx/>
              <a:buChar char="-"/>
            </a:pPr>
            <a:r>
              <a:rPr lang="en-US" dirty="0"/>
              <a:t>Provides great magnitude of SNPs for genotyping and genetic analysis.</a:t>
            </a:r>
          </a:p>
          <a:p>
            <a:pPr marL="285750" indent="-285750">
              <a:buFontTx/>
              <a:buChar char="-"/>
            </a:pPr>
            <a:r>
              <a:rPr lang="en-US" dirty="0"/>
              <a:t>Great for germplasm characterization, breeding of diverse crops and population studies.</a:t>
            </a:r>
          </a:p>
          <a:p>
            <a:pPr marL="285750" indent="-285750">
              <a:buFontTx/>
              <a:buChar char="-"/>
            </a:pPr>
            <a:endParaRPr lang="en-US" dirty="0"/>
          </a:p>
        </p:txBody>
      </p:sp>
    </p:spTree>
    <p:extLst>
      <p:ext uri="{BB962C8B-B14F-4D97-AF65-F5344CB8AC3E}">
        <p14:creationId xmlns:p14="http://schemas.microsoft.com/office/powerpoint/2010/main" val="222498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7791" y="989198"/>
            <a:ext cx="2731294" cy="470802"/>
          </a:xfrm>
          <a:prstGeom prst="rect">
            <a:avLst/>
          </a:prstGeom>
        </p:spPr>
        <p:txBody>
          <a:bodyPr vert="horz" wrap="square" lIns="0" tIns="9049" rIns="0" bIns="0" rtlCol="0" anchor="ctr">
            <a:spAutoFit/>
          </a:bodyPr>
          <a:lstStyle/>
          <a:p>
            <a:pPr marL="9525" algn="ctr">
              <a:lnSpc>
                <a:spcPct val="100000"/>
              </a:lnSpc>
              <a:spcBef>
                <a:spcPts val="71"/>
              </a:spcBef>
            </a:pPr>
            <a:r>
              <a:rPr sz="3000" b="1" spc="-4" dirty="0">
                <a:solidFill>
                  <a:srgbClr val="FF0000"/>
                </a:solidFill>
                <a:latin typeface="+mn-lt"/>
              </a:rPr>
              <a:t>Linkage</a:t>
            </a:r>
            <a:r>
              <a:rPr sz="3000" b="1" spc="-23" dirty="0">
                <a:solidFill>
                  <a:srgbClr val="FF0000"/>
                </a:solidFill>
                <a:latin typeface="+mn-lt"/>
              </a:rPr>
              <a:t> </a:t>
            </a:r>
            <a:r>
              <a:rPr sz="3000" b="1" spc="-15" dirty="0">
                <a:solidFill>
                  <a:srgbClr val="FF0000"/>
                </a:solidFill>
                <a:latin typeface="+mn-lt"/>
              </a:rPr>
              <a:t>analysis</a:t>
            </a:r>
          </a:p>
        </p:txBody>
      </p:sp>
      <p:sp>
        <p:nvSpPr>
          <p:cNvPr id="3" name="object 3"/>
          <p:cNvSpPr txBox="1"/>
          <p:nvPr/>
        </p:nvSpPr>
        <p:spPr>
          <a:xfrm>
            <a:off x="699821" y="2002631"/>
            <a:ext cx="7687151" cy="2248693"/>
          </a:xfrm>
          <a:prstGeom prst="rect">
            <a:avLst/>
          </a:prstGeom>
        </p:spPr>
        <p:txBody>
          <a:bodyPr vert="horz" wrap="square" lIns="0" tIns="9525" rIns="0" bIns="0" rtlCol="0">
            <a:spAutoFit/>
          </a:bodyPr>
          <a:lstStyle/>
          <a:p>
            <a:pPr marL="9525">
              <a:spcBef>
                <a:spcPts val="75"/>
              </a:spcBef>
            </a:pPr>
            <a:r>
              <a:rPr b="1" spc="-4" dirty="0">
                <a:latin typeface="Arial" panose="020B0604020202020204"/>
                <a:cs typeface="Arial" panose="020B0604020202020204"/>
              </a:rPr>
              <a:t>Linkage </a:t>
            </a:r>
            <a:r>
              <a:rPr dirty="0">
                <a:latin typeface="Arial" panose="020B0604020202020204"/>
                <a:cs typeface="Arial" panose="020B0604020202020204"/>
              </a:rPr>
              <a:t>: </a:t>
            </a:r>
            <a:r>
              <a:rPr spc="-4" dirty="0">
                <a:latin typeface="Arial" panose="020B0604020202020204"/>
                <a:cs typeface="Arial" panose="020B0604020202020204"/>
              </a:rPr>
              <a:t>alleles </a:t>
            </a:r>
            <a:r>
              <a:rPr dirty="0">
                <a:latin typeface="Arial" panose="020B0604020202020204"/>
                <a:cs typeface="Arial" panose="020B0604020202020204"/>
              </a:rPr>
              <a:t>from two </a:t>
            </a:r>
            <a:r>
              <a:rPr spc="-4" dirty="0">
                <a:latin typeface="Arial" panose="020B0604020202020204"/>
                <a:cs typeface="Arial" panose="020B0604020202020204"/>
              </a:rPr>
              <a:t>loci segregate together in a</a:t>
            </a:r>
            <a:r>
              <a:rPr spc="53" dirty="0">
                <a:latin typeface="Arial" panose="020B0604020202020204"/>
                <a:cs typeface="Arial" panose="020B0604020202020204"/>
              </a:rPr>
              <a:t> </a:t>
            </a:r>
            <a:r>
              <a:rPr spc="-23" dirty="0">
                <a:latin typeface="Arial" panose="020B0604020202020204"/>
                <a:cs typeface="Arial" panose="020B0604020202020204"/>
              </a:rPr>
              <a:t>family.</a:t>
            </a:r>
            <a:endParaRPr dirty="0">
              <a:latin typeface="Arial" panose="020B0604020202020204"/>
              <a:cs typeface="Arial" panose="020B0604020202020204"/>
            </a:endParaRPr>
          </a:p>
          <a:p>
            <a:pPr>
              <a:spcBef>
                <a:spcPts val="4"/>
              </a:spcBef>
            </a:pPr>
            <a:endParaRPr sz="1875" dirty="0">
              <a:latin typeface="Times New Roman" panose="02020603050405020304"/>
              <a:cs typeface="Times New Roman" panose="02020603050405020304"/>
            </a:endParaRPr>
          </a:p>
          <a:p>
            <a:pPr marL="9525" marR="3810"/>
            <a:r>
              <a:rPr b="1" spc="-4" dirty="0">
                <a:latin typeface="Arial" panose="020B0604020202020204"/>
                <a:cs typeface="Arial" panose="020B0604020202020204"/>
              </a:rPr>
              <a:t>Recombination fraction (θ): </a:t>
            </a:r>
            <a:r>
              <a:rPr spc="-4" dirty="0">
                <a:latin typeface="Arial" panose="020B0604020202020204"/>
                <a:cs typeface="Arial" panose="020B0604020202020204"/>
              </a:rPr>
              <a:t>the probability </a:t>
            </a:r>
            <a:r>
              <a:rPr dirty="0">
                <a:latin typeface="Arial" panose="020B0604020202020204"/>
                <a:cs typeface="Arial" panose="020B0604020202020204"/>
              </a:rPr>
              <a:t>of </a:t>
            </a:r>
            <a:r>
              <a:rPr spc="-4" dirty="0">
                <a:latin typeface="Arial" panose="020B0604020202020204"/>
                <a:cs typeface="Arial" panose="020B0604020202020204"/>
              </a:rPr>
              <a:t>a </a:t>
            </a:r>
            <a:r>
              <a:rPr dirty="0">
                <a:latin typeface="Arial" panose="020B0604020202020204"/>
                <a:cs typeface="Arial" panose="020B0604020202020204"/>
              </a:rPr>
              <a:t>marker </a:t>
            </a:r>
            <a:r>
              <a:rPr spc="-4" dirty="0">
                <a:latin typeface="Arial" panose="020B0604020202020204"/>
                <a:cs typeface="Arial" panose="020B0604020202020204"/>
              </a:rPr>
              <a:t>and a susceptibility  locus segregating independently</a:t>
            </a:r>
            <a:r>
              <a:rPr spc="60" dirty="0">
                <a:latin typeface="Arial" panose="020B0604020202020204"/>
                <a:cs typeface="Arial" panose="020B0604020202020204"/>
              </a:rPr>
              <a:t> </a:t>
            </a:r>
            <a:r>
              <a:rPr spc="-4" dirty="0">
                <a:latin typeface="Arial" panose="020B0604020202020204"/>
                <a:cs typeface="Arial" panose="020B0604020202020204"/>
              </a:rPr>
              <a:t>(recombination).</a:t>
            </a:r>
            <a:endParaRPr dirty="0">
              <a:latin typeface="Arial" panose="020B0604020202020204"/>
              <a:cs typeface="Arial" panose="020B0604020202020204"/>
            </a:endParaRPr>
          </a:p>
          <a:p>
            <a:pPr>
              <a:spcBef>
                <a:spcPts val="4"/>
              </a:spcBef>
            </a:pPr>
            <a:endParaRPr sz="1875" dirty="0">
              <a:solidFill>
                <a:srgbClr val="C00000"/>
              </a:solidFill>
              <a:latin typeface="Times New Roman" panose="02020603050405020304"/>
              <a:cs typeface="Times New Roman" panose="02020603050405020304"/>
            </a:endParaRPr>
          </a:p>
          <a:p>
            <a:pPr marL="9525" algn="ctr">
              <a:tabLst>
                <a:tab pos="2108359" algn="l"/>
              </a:tabLst>
            </a:pPr>
            <a:r>
              <a:rPr spc="-4" dirty="0">
                <a:latin typeface="Arial" panose="020B0604020202020204"/>
                <a:cs typeface="Arial" panose="020B0604020202020204"/>
              </a:rPr>
              <a:t>θ= </a:t>
            </a:r>
            <a:r>
              <a:rPr dirty="0">
                <a:latin typeface="Arial" panose="020B0604020202020204"/>
                <a:cs typeface="Arial" panose="020B0604020202020204"/>
              </a:rPr>
              <a:t>0.5</a:t>
            </a:r>
            <a:r>
              <a:rPr spc="11" dirty="0">
                <a:latin typeface="Arial" panose="020B0604020202020204"/>
                <a:cs typeface="Arial" panose="020B0604020202020204"/>
              </a:rPr>
              <a:t> </a:t>
            </a:r>
            <a:r>
              <a:rPr dirty="0">
                <a:latin typeface="Arial" panose="020B0604020202020204"/>
                <a:cs typeface="Arial" panose="020B0604020202020204"/>
              </a:rPr>
              <a:t>No</a:t>
            </a:r>
            <a:r>
              <a:rPr spc="-4" dirty="0">
                <a:latin typeface="Arial" panose="020B0604020202020204"/>
                <a:cs typeface="Arial" panose="020B0604020202020204"/>
              </a:rPr>
              <a:t> linkage	</a:t>
            </a:r>
          </a:p>
          <a:p>
            <a:pPr marL="9525" algn="ctr">
              <a:tabLst>
                <a:tab pos="2108359" algn="l"/>
              </a:tabLst>
            </a:pPr>
            <a:endParaRPr lang="en-GB" spc="-4" dirty="0">
              <a:latin typeface="Arial" panose="020B0604020202020204"/>
              <a:cs typeface="Arial" panose="020B0604020202020204"/>
            </a:endParaRPr>
          </a:p>
          <a:p>
            <a:pPr marL="9525" algn="ctr">
              <a:tabLst>
                <a:tab pos="2108359" algn="l"/>
              </a:tabLst>
            </a:pPr>
            <a:r>
              <a:rPr spc="-4" dirty="0" err="1">
                <a:latin typeface="Arial" panose="020B0604020202020204"/>
                <a:cs typeface="Arial" panose="020B0604020202020204"/>
              </a:rPr>
              <a:t>θ</a:t>
            </a:r>
            <a:r>
              <a:rPr spc="-4" dirty="0">
                <a:latin typeface="Arial" panose="020B0604020202020204"/>
                <a:cs typeface="Arial" panose="020B0604020202020204"/>
              </a:rPr>
              <a:t>&lt; </a:t>
            </a:r>
            <a:r>
              <a:rPr dirty="0">
                <a:latin typeface="Arial" panose="020B0604020202020204"/>
                <a:cs typeface="Arial" panose="020B0604020202020204"/>
              </a:rPr>
              <a:t>0.5 </a:t>
            </a:r>
            <a:r>
              <a:rPr spc="-4" dirty="0">
                <a:latin typeface="Arial" panose="020B0604020202020204"/>
                <a:cs typeface="Arial" panose="020B0604020202020204"/>
              </a:rPr>
              <a:t>linked</a:t>
            </a:r>
            <a:r>
              <a:rPr spc="19" dirty="0">
                <a:latin typeface="Arial" panose="020B0604020202020204"/>
                <a:cs typeface="Arial" panose="020B0604020202020204"/>
              </a:rPr>
              <a:t> </a:t>
            </a:r>
            <a:r>
              <a:rPr spc="-4" dirty="0">
                <a:latin typeface="Arial" panose="020B0604020202020204"/>
                <a:cs typeface="Arial" panose="020B0604020202020204"/>
              </a:rPr>
              <a:t>together</a:t>
            </a:r>
          </a:p>
        </p:txBody>
      </p:sp>
      <p:sp>
        <p:nvSpPr>
          <p:cNvPr id="4" name="TextBox 3">
            <a:extLst>
              <a:ext uri="{FF2B5EF4-FFF2-40B4-BE49-F238E27FC236}">
                <a16:creationId xmlns:a16="http://schemas.microsoft.com/office/drawing/2014/main" id="{3B120DB5-18EB-4E49-B5FE-E5D3375FF94C}"/>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824586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3241" y="1736216"/>
            <a:ext cx="6537008" cy="1125855"/>
          </a:xfrm>
          <a:custGeom>
            <a:avLst/>
            <a:gdLst/>
            <a:ahLst/>
            <a:cxnLst/>
            <a:rect l="l" t="t" r="r" b="b"/>
            <a:pathLst>
              <a:path w="8716010" h="1501139">
                <a:moveTo>
                  <a:pt x="0" y="1501139"/>
                </a:moveTo>
                <a:lnTo>
                  <a:pt x="8715756" y="1501139"/>
                </a:lnTo>
                <a:lnTo>
                  <a:pt x="8715756" y="0"/>
                </a:lnTo>
                <a:lnTo>
                  <a:pt x="0" y="0"/>
                </a:lnTo>
                <a:lnTo>
                  <a:pt x="0" y="1501139"/>
                </a:lnTo>
                <a:close/>
              </a:path>
            </a:pathLst>
          </a:custGeom>
          <a:solidFill>
            <a:srgbClr val="B8FFFF"/>
          </a:solidFill>
        </p:spPr>
        <p:txBody>
          <a:bodyPr wrap="square" lIns="0" tIns="0" rIns="0" bIns="0" rtlCol="0"/>
          <a:lstStyle/>
          <a:p>
            <a:endParaRPr sz="1350"/>
          </a:p>
        </p:txBody>
      </p:sp>
      <p:sp>
        <p:nvSpPr>
          <p:cNvPr id="3" name="object 3"/>
          <p:cNvSpPr txBox="1">
            <a:spLocks noGrp="1"/>
          </p:cNvSpPr>
          <p:nvPr>
            <p:ph type="title"/>
          </p:nvPr>
        </p:nvSpPr>
        <p:spPr>
          <a:xfrm>
            <a:off x="2067116" y="791632"/>
            <a:ext cx="4704387" cy="378469"/>
          </a:xfrm>
          <a:prstGeom prst="rect">
            <a:avLst/>
          </a:prstGeom>
        </p:spPr>
        <p:txBody>
          <a:bodyPr vert="horz" wrap="square" lIns="0" tIns="9049" rIns="0" bIns="0" rtlCol="0" anchor="ctr">
            <a:spAutoFit/>
          </a:bodyPr>
          <a:lstStyle/>
          <a:p>
            <a:pPr marL="9525" algn="ctr">
              <a:lnSpc>
                <a:spcPct val="100000"/>
              </a:lnSpc>
              <a:spcBef>
                <a:spcPts val="71"/>
              </a:spcBef>
            </a:pPr>
            <a:r>
              <a:rPr sz="2400" b="1" dirty="0">
                <a:solidFill>
                  <a:srgbClr val="FF0000"/>
                </a:solidFill>
                <a:latin typeface="+mn-lt"/>
              </a:rPr>
              <a:t>Recombination</a:t>
            </a:r>
            <a:r>
              <a:rPr sz="2400" b="1" spc="8" dirty="0">
                <a:solidFill>
                  <a:srgbClr val="FF0000"/>
                </a:solidFill>
                <a:latin typeface="+mn-lt"/>
              </a:rPr>
              <a:t> </a:t>
            </a:r>
            <a:r>
              <a:rPr sz="2400" b="1" spc="-34" dirty="0">
                <a:solidFill>
                  <a:srgbClr val="FF0000"/>
                </a:solidFill>
                <a:latin typeface="+mn-lt"/>
              </a:rPr>
              <a:t>frequency</a:t>
            </a:r>
          </a:p>
        </p:txBody>
      </p:sp>
      <p:sp>
        <p:nvSpPr>
          <p:cNvPr id="4" name="object 4"/>
          <p:cNvSpPr/>
          <p:nvPr/>
        </p:nvSpPr>
        <p:spPr>
          <a:xfrm>
            <a:off x="1571625" y="3914775"/>
            <a:ext cx="107633" cy="590074"/>
          </a:xfrm>
          <a:custGeom>
            <a:avLst/>
            <a:gdLst/>
            <a:ahLst/>
            <a:cxnLst/>
            <a:rect l="l" t="t" r="r" b="b"/>
            <a:pathLst>
              <a:path w="143510" h="786764">
                <a:moveTo>
                  <a:pt x="0" y="786383"/>
                </a:moveTo>
                <a:lnTo>
                  <a:pt x="143256" y="786383"/>
                </a:lnTo>
                <a:lnTo>
                  <a:pt x="143256" y="0"/>
                </a:lnTo>
                <a:lnTo>
                  <a:pt x="0" y="0"/>
                </a:lnTo>
                <a:lnTo>
                  <a:pt x="0" y="786383"/>
                </a:lnTo>
                <a:close/>
              </a:path>
            </a:pathLst>
          </a:custGeom>
          <a:solidFill>
            <a:srgbClr val="009999"/>
          </a:solidFill>
        </p:spPr>
        <p:txBody>
          <a:bodyPr wrap="square" lIns="0" tIns="0" rIns="0" bIns="0" rtlCol="0"/>
          <a:lstStyle/>
          <a:p>
            <a:endParaRPr sz="1350"/>
          </a:p>
        </p:txBody>
      </p:sp>
      <p:sp>
        <p:nvSpPr>
          <p:cNvPr id="5" name="object 5"/>
          <p:cNvSpPr/>
          <p:nvPr/>
        </p:nvSpPr>
        <p:spPr>
          <a:xfrm>
            <a:off x="1571625" y="3914775"/>
            <a:ext cx="107633" cy="590074"/>
          </a:xfrm>
          <a:custGeom>
            <a:avLst/>
            <a:gdLst/>
            <a:ahLst/>
            <a:cxnLst/>
            <a:rect l="l" t="t" r="r" b="b"/>
            <a:pathLst>
              <a:path w="143510" h="786764">
                <a:moveTo>
                  <a:pt x="0" y="786383"/>
                </a:moveTo>
                <a:lnTo>
                  <a:pt x="143256" y="786383"/>
                </a:lnTo>
                <a:lnTo>
                  <a:pt x="143256" y="0"/>
                </a:lnTo>
                <a:lnTo>
                  <a:pt x="0" y="0"/>
                </a:lnTo>
                <a:lnTo>
                  <a:pt x="0" y="786383"/>
                </a:lnTo>
                <a:close/>
              </a:path>
            </a:pathLst>
          </a:custGeom>
          <a:ln w="12192">
            <a:solidFill>
              <a:srgbClr val="006E6E"/>
            </a:solidFill>
          </a:ln>
        </p:spPr>
        <p:txBody>
          <a:bodyPr wrap="square" lIns="0" tIns="0" rIns="0" bIns="0" rtlCol="0"/>
          <a:lstStyle/>
          <a:p>
            <a:endParaRPr sz="1350"/>
          </a:p>
        </p:txBody>
      </p:sp>
      <p:sp>
        <p:nvSpPr>
          <p:cNvPr id="6" name="object 6"/>
          <p:cNvSpPr/>
          <p:nvPr/>
        </p:nvSpPr>
        <p:spPr>
          <a:xfrm>
            <a:off x="1786508" y="3914775"/>
            <a:ext cx="106680" cy="590074"/>
          </a:xfrm>
          <a:custGeom>
            <a:avLst/>
            <a:gdLst/>
            <a:ahLst/>
            <a:cxnLst/>
            <a:rect l="l" t="t" r="r" b="b"/>
            <a:pathLst>
              <a:path w="142239" h="786764">
                <a:moveTo>
                  <a:pt x="0" y="786383"/>
                </a:moveTo>
                <a:lnTo>
                  <a:pt x="141731" y="786383"/>
                </a:lnTo>
                <a:lnTo>
                  <a:pt x="141731" y="0"/>
                </a:lnTo>
                <a:lnTo>
                  <a:pt x="0" y="0"/>
                </a:lnTo>
                <a:lnTo>
                  <a:pt x="0" y="786383"/>
                </a:lnTo>
                <a:close/>
              </a:path>
            </a:pathLst>
          </a:custGeom>
          <a:solidFill>
            <a:srgbClr val="009999"/>
          </a:solidFill>
        </p:spPr>
        <p:txBody>
          <a:bodyPr wrap="square" lIns="0" tIns="0" rIns="0" bIns="0" rtlCol="0"/>
          <a:lstStyle/>
          <a:p>
            <a:endParaRPr sz="1350"/>
          </a:p>
        </p:txBody>
      </p:sp>
      <p:sp>
        <p:nvSpPr>
          <p:cNvPr id="7" name="object 7"/>
          <p:cNvSpPr/>
          <p:nvPr/>
        </p:nvSpPr>
        <p:spPr>
          <a:xfrm>
            <a:off x="1786508" y="3914775"/>
            <a:ext cx="106680" cy="590074"/>
          </a:xfrm>
          <a:custGeom>
            <a:avLst/>
            <a:gdLst/>
            <a:ahLst/>
            <a:cxnLst/>
            <a:rect l="l" t="t" r="r" b="b"/>
            <a:pathLst>
              <a:path w="142239" h="786764">
                <a:moveTo>
                  <a:pt x="0" y="786383"/>
                </a:moveTo>
                <a:lnTo>
                  <a:pt x="141731" y="786383"/>
                </a:lnTo>
                <a:lnTo>
                  <a:pt x="141731" y="0"/>
                </a:lnTo>
                <a:lnTo>
                  <a:pt x="0" y="0"/>
                </a:lnTo>
                <a:lnTo>
                  <a:pt x="0" y="786383"/>
                </a:lnTo>
                <a:close/>
              </a:path>
            </a:pathLst>
          </a:custGeom>
          <a:ln w="12192">
            <a:solidFill>
              <a:srgbClr val="006E6E"/>
            </a:solidFill>
          </a:ln>
        </p:spPr>
        <p:txBody>
          <a:bodyPr wrap="square" lIns="0" tIns="0" rIns="0" bIns="0" rtlCol="0"/>
          <a:lstStyle/>
          <a:p>
            <a:endParaRPr sz="1350"/>
          </a:p>
        </p:txBody>
      </p:sp>
      <p:sp>
        <p:nvSpPr>
          <p:cNvPr id="8" name="object 8"/>
          <p:cNvSpPr txBox="1"/>
          <p:nvPr/>
        </p:nvSpPr>
        <p:spPr>
          <a:xfrm>
            <a:off x="1363028" y="3882390"/>
            <a:ext cx="133826" cy="217367"/>
          </a:xfrm>
          <a:prstGeom prst="rect">
            <a:avLst/>
          </a:prstGeom>
        </p:spPr>
        <p:txBody>
          <a:bodyPr vert="horz" wrap="square" lIns="0" tIns="9525" rIns="0" bIns="0" rtlCol="0">
            <a:spAutoFit/>
          </a:bodyPr>
          <a:lstStyle/>
          <a:p>
            <a:pPr marL="9525">
              <a:spcBef>
                <a:spcPts val="75"/>
              </a:spcBef>
            </a:pPr>
            <a:r>
              <a:rPr sz="1350" dirty="0">
                <a:latin typeface="Arial" panose="020B0604020202020204"/>
                <a:cs typeface="Arial" panose="020B0604020202020204"/>
              </a:rPr>
              <a:t>A</a:t>
            </a:r>
            <a:endParaRPr sz="1350">
              <a:latin typeface="Arial" panose="020B0604020202020204"/>
              <a:cs typeface="Arial" panose="020B0604020202020204"/>
            </a:endParaRPr>
          </a:p>
        </p:txBody>
      </p:sp>
      <p:sp>
        <p:nvSpPr>
          <p:cNvPr id="9" name="object 9"/>
          <p:cNvSpPr txBox="1"/>
          <p:nvPr/>
        </p:nvSpPr>
        <p:spPr>
          <a:xfrm>
            <a:off x="1363028" y="4293870"/>
            <a:ext cx="133826" cy="217367"/>
          </a:xfrm>
          <a:prstGeom prst="rect">
            <a:avLst/>
          </a:prstGeom>
        </p:spPr>
        <p:txBody>
          <a:bodyPr vert="horz" wrap="square" lIns="0" tIns="9525" rIns="0" bIns="0" rtlCol="0">
            <a:spAutoFit/>
          </a:bodyPr>
          <a:lstStyle/>
          <a:p>
            <a:pPr marL="9525">
              <a:spcBef>
                <a:spcPts val="75"/>
              </a:spcBef>
            </a:pPr>
            <a:r>
              <a:rPr sz="1350" dirty="0">
                <a:latin typeface="Arial" panose="020B0604020202020204"/>
                <a:cs typeface="Arial" panose="020B0604020202020204"/>
              </a:rPr>
              <a:t>B</a:t>
            </a:r>
            <a:endParaRPr sz="1350">
              <a:latin typeface="Arial" panose="020B0604020202020204"/>
              <a:cs typeface="Arial" panose="020B0604020202020204"/>
            </a:endParaRPr>
          </a:p>
        </p:txBody>
      </p:sp>
      <p:sp>
        <p:nvSpPr>
          <p:cNvPr id="10" name="object 10"/>
          <p:cNvSpPr txBox="1"/>
          <p:nvPr/>
        </p:nvSpPr>
        <p:spPr>
          <a:xfrm>
            <a:off x="1952340" y="3882390"/>
            <a:ext cx="114776"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a</a:t>
            </a:r>
            <a:endParaRPr sz="1350">
              <a:latin typeface="Arial" panose="020B0604020202020204"/>
              <a:cs typeface="Arial" panose="020B0604020202020204"/>
            </a:endParaRPr>
          </a:p>
        </p:txBody>
      </p:sp>
      <p:sp>
        <p:nvSpPr>
          <p:cNvPr id="11" name="object 11"/>
          <p:cNvSpPr txBox="1"/>
          <p:nvPr/>
        </p:nvSpPr>
        <p:spPr>
          <a:xfrm>
            <a:off x="1952340" y="4293870"/>
            <a:ext cx="114776"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b</a:t>
            </a:r>
            <a:endParaRPr sz="1350">
              <a:latin typeface="Arial" panose="020B0604020202020204"/>
              <a:cs typeface="Arial" panose="020B0604020202020204"/>
            </a:endParaRPr>
          </a:p>
        </p:txBody>
      </p:sp>
      <p:sp>
        <p:nvSpPr>
          <p:cNvPr id="12" name="object 12"/>
          <p:cNvSpPr txBox="1"/>
          <p:nvPr/>
        </p:nvSpPr>
        <p:spPr>
          <a:xfrm>
            <a:off x="2430971" y="3551397"/>
            <a:ext cx="2000726"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50% non-rec and 50%</a:t>
            </a:r>
            <a:r>
              <a:rPr sz="1350" spc="-19" dirty="0">
                <a:latin typeface="Arial" panose="020B0604020202020204"/>
                <a:cs typeface="Arial" panose="020B0604020202020204"/>
              </a:rPr>
              <a:t> </a:t>
            </a:r>
            <a:r>
              <a:rPr sz="1350" spc="-4" dirty="0">
                <a:latin typeface="Arial" panose="020B0604020202020204"/>
                <a:cs typeface="Arial" panose="020B0604020202020204"/>
              </a:rPr>
              <a:t>rec</a:t>
            </a:r>
            <a:endParaRPr sz="1350">
              <a:latin typeface="Arial" panose="020B0604020202020204"/>
              <a:cs typeface="Arial" panose="020B0604020202020204"/>
            </a:endParaRPr>
          </a:p>
        </p:txBody>
      </p:sp>
      <p:sp>
        <p:nvSpPr>
          <p:cNvPr id="13" name="object 13"/>
          <p:cNvSpPr txBox="1"/>
          <p:nvPr/>
        </p:nvSpPr>
        <p:spPr>
          <a:xfrm>
            <a:off x="793241" y="1736217"/>
            <a:ext cx="6537008" cy="890468"/>
          </a:xfrm>
          <a:prstGeom prst="rect">
            <a:avLst/>
          </a:prstGeom>
          <a:ln w="12192">
            <a:solidFill>
              <a:srgbClr val="006E6E"/>
            </a:solidFill>
          </a:ln>
        </p:spPr>
        <p:txBody>
          <a:bodyPr vert="horz" wrap="square" lIns="0" tIns="137636" rIns="0" bIns="0" rtlCol="0">
            <a:spAutoFit/>
          </a:bodyPr>
          <a:lstStyle/>
          <a:p>
            <a:pPr marL="2051685">
              <a:spcBef>
                <a:spcPts val="1084"/>
              </a:spcBef>
            </a:pPr>
            <a:r>
              <a:rPr sz="1350" spc="-34" dirty="0">
                <a:latin typeface="Arial" panose="020B0604020202020204"/>
                <a:cs typeface="Arial" panose="020B0604020202020204"/>
              </a:rPr>
              <a:t>Total </a:t>
            </a:r>
            <a:r>
              <a:rPr sz="1350" spc="-4" dirty="0">
                <a:latin typeface="Arial" panose="020B0604020202020204"/>
                <a:cs typeface="Arial" panose="020B0604020202020204"/>
              </a:rPr>
              <a:t>amount </a:t>
            </a:r>
            <a:r>
              <a:rPr sz="1350" dirty="0">
                <a:latin typeface="Arial" panose="020B0604020202020204"/>
                <a:cs typeface="Arial" panose="020B0604020202020204"/>
              </a:rPr>
              <a:t>of</a:t>
            </a:r>
            <a:r>
              <a:rPr sz="1350" spc="34" dirty="0">
                <a:latin typeface="Arial" panose="020B0604020202020204"/>
                <a:cs typeface="Arial" panose="020B0604020202020204"/>
              </a:rPr>
              <a:t> </a:t>
            </a:r>
            <a:r>
              <a:rPr sz="1350" spc="-4" dirty="0">
                <a:latin typeface="Arial" panose="020B0604020202020204"/>
                <a:cs typeface="Arial" panose="020B0604020202020204"/>
              </a:rPr>
              <a:t>recombinants</a:t>
            </a:r>
            <a:endParaRPr sz="1350">
              <a:latin typeface="Arial" panose="020B0604020202020204"/>
              <a:cs typeface="Arial" panose="020B0604020202020204"/>
            </a:endParaRPr>
          </a:p>
          <a:p>
            <a:pPr marL="176213">
              <a:spcBef>
                <a:spcPts val="488"/>
              </a:spcBef>
              <a:tabLst>
                <a:tab pos="452438" algn="l"/>
              </a:tabLst>
            </a:pPr>
            <a:r>
              <a:rPr sz="1350" dirty="0">
                <a:latin typeface="Arial" panose="020B0604020202020204"/>
                <a:cs typeface="Arial" panose="020B0604020202020204"/>
              </a:rPr>
              <a:t>Ɵ	=</a:t>
            </a:r>
            <a:endParaRPr sz="1350">
              <a:latin typeface="Arial" panose="020B0604020202020204"/>
              <a:cs typeface="Arial" panose="020B0604020202020204"/>
            </a:endParaRPr>
          </a:p>
          <a:p>
            <a:pPr marL="1140619">
              <a:spcBef>
                <a:spcPts val="491"/>
              </a:spcBef>
            </a:pPr>
            <a:r>
              <a:rPr sz="1350" spc="-30" dirty="0">
                <a:latin typeface="Arial" panose="020B0604020202020204"/>
                <a:cs typeface="Arial" panose="020B0604020202020204"/>
              </a:rPr>
              <a:t>Total </a:t>
            </a:r>
            <a:r>
              <a:rPr sz="1350" spc="-8" dirty="0">
                <a:latin typeface="Arial" panose="020B0604020202020204"/>
                <a:cs typeface="Arial" panose="020B0604020202020204"/>
              </a:rPr>
              <a:t>amount </a:t>
            </a:r>
            <a:r>
              <a:rPr sz="1350" spc="-4" dirty="0">
                <a:latin typeface="Arial" panose="020B0604020202020204"/>
                <a:cs typeface="Arial" panose="020B0604020202020204"/>
              </a:rPr>
              <a:t>of recombinants </a:t>
            </a:r>
            <a:r>
              <a:rPr sz="1350" dirty="0">
                <a:latin typeface="Arial" panose="020B0604020202020204"/>
                <a:cs typeface="Arial" panose="020B0604020202020204"/>
              </a:rPr>
              <a:t>+ </a:t>
            </a:r>
            <a:r>
              <a:rPr sz="1350" spc="-30" dirty="0">
                <a:latin typeface="Arial" panose="020B0604020202020204"/>
                <a:cs typeface="Arial" panose="020B0604020202020204"/>
              </a:rPr>
              <a:t>Total </a:t>
            </a:r>
            <a:r>
              <a:rPr sz="1350" spc="-8" dirty="0">
                <a:latin typeface="Arial" panose="020B0604020202020204"/>
                <a:cs typeface="Arial" panose="020B0604020202020204"/>
              </a:rPr>
              <a:t>amount </a:t>
            </a:r>
            <a:r>
              <a:rPr sz="1350" spc="-4" dirty="0">
                <a:latin typeface="Arial" panose="020B0604020202020204"/>
                <a:cs typeface="Arial" panose="020B0604020202020204"/>
              </a:rPr>
              <a:t>of</a:t>
            </a:r>
            <a:r>
              <a:rPr sz="1350" spc="68" dirty="0">
                <a:latin typeface="Arial" panose="020B0604020202020204"/>
                <a:cs typeface="Arial" panose="020B0604020202020204"/>
              </a:rPr>
              <a:t> </a:t>
            </a:r>
            <a:r>
              <a:rPr sz="1350" spc="-4" dirty="0">
                <a:latin typeface="Arial" panose="020B0604020202020204"/>
                <a:cs typeface="Arial" panose="020B0604020202020204"/>
              </a:rPr>
              <a:t>non-recombinants</a:t>
            </a:r>
            <a:endParaRPr sz="1350">
              <a:latin typeface="Arial" panose="020B0604020202020204"/>
              <a:cs typeface="Arial" panose="020B0604020202020204"/>
            </a:endParaRPr>
          </a:p>
        </p:txBody>
      </p:sp>
      <p:sp>
        <p:nvSpPr>
          <p:cNvPr id="14" name="object 14"/>
          <p:cNvSpPr/>
          <p:nvPr/>
        </p:nvSpPr>
        <p:spPr>
          <a:xfrm>
            <a:off x="1865375" y="2272284"/>
            <a:ext cx="5304473" cy="1429"/>
          </a:xfrm>
          <a:custGeom>
            <a:avLst/>
            <a:gdLst/>
            <a:ahLst/>
            <a:cxnLst/>
            <a:rect l="l" t="t" r="r" b="b"/>
            <a:pathLst>
              <a:path w="7072630" h="1905">
                <a:moveTo>
                  <a:pt x="0" y="0"/>
                </a:moveTo>
                <a:lnTo>
                  <a:pt x="7072249" y="1524"/>
                </a:lnTo>
              </a:path>
            </a:pathLst>
          </a:custGeom>
          <a:ln w="6096">
            <a:solidFill>
              <a:srgbClr val="003399"/>
            </a:solidFill>
          </a:ln>
        </p:spPr>
        <p:txBody>
          <a:bodyPr wrap="square" lIns="0" tIns="0" rIns="0" bIns="0" rtlCol="0"/>
          <a:lstStyle/>
          <a:p>
            <a:endParaRPr sz="1350"/>
          </a:p>
        </p:txBody>
      </p:sp>
      <p:sp>
        <p:nvSpPr>
          <p:cNvPr id="15" name="object 15"/>
          <p:cNvSpPr txBox="1"/>
          <p:nvPr/>
        </p:nvSpPr>
        <p:spPr>
          <a:xfrm>
            <a:off x="2430971" y="5158893"/>
            <a:ext cx="1085374" cy="217367"/>
          </a:xfrm>
          <a:prstGeom prst="rect">
            <a:avLst/>
          </a:prstGeom>
        </p:spPr>
        <p:txBody>
          <a:bodyPr vert="horz" wrap="square" lIns="0" tIns="9525" rIns="0" bIns="0" rtlCol="0">
            <a:spAutoFit/>
          </a:bodyPr>
          <a:lstStyle/>
          <a:p>
            <a:pPr marL="9525">
              <a:spcBef>
                <a:spcPts val="75"/>
              </a:spcBef>
            </a:pPr>
            <a:r>
              <a:rPr sz="1350" spc="-8" dirty="0">
                <a:latin typeface="Arial" panose="020B0604020202020204"/>
                <a:cs typeface="Arial" panose="020B0604020202020204"/>
              </a:rPr>
              <a:t>100%</a:t>
            </a:r>
            <a:r>
              <a:rPr sz="1350" spc="-38" dirty="0">
                <a:latin typeface="Arial" panose="020B0604020202020204"/>
                <a:cs typeface="Arial" panose="020B0604020202020204"/>
              </a:rPr>
              <a:t> </a:t>
            </a:r>
            <a:r>
              <a:rPr sz="1350" spc="-4" dirty="0">
                <a:latin typeface="Arial" panose="020B0604020202020204"/>
                <a:cs typeface="Arial" panose="020B0604020202020204"/>
              </a:rPr>
              <a:t>non-rec</a:t>
            </a:r>
            <a:endParaRPr sz="1350">
              <a:latin typeface="Arial" panose="020B0604020202020204"/>
              <a:cs typeface="Arial" panose="020B0604020202020204"/>
            </a:endParaRPr>
          </a:p>
        </p:txBody>
      </p:sp>
      <p:sp>
        <p:nvSpPr>
          <p:cNvPr id="16" name="object 16"/>
          <p:cNvSpPr txBox="1"/>
          <p:nvPr/>
        </p:nvSpPr>
        <p:spPr>
          <a:xfrm>
            <a:off x="5166646" y="5158893"/>
            <a:ext cx="114776"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0</a:t>
            </a:r>
            <a:endParaRPr sz="1350">
              <a:latin typeface="Arial" panose="020B0604020202020204"/>
              <a:cs typeface="Arial" panose="020B0604020202020204"/>
            </a:endParaRPr>
          </a:p>
        </p:txBody>
      </p:sp>
      <p:sp>
        <p:nvSpPr>
          <p:cNvPr id="17" name="object 17"/>
          <p:cNvSpPr txBox="1"/>
          <p:nvPr/>
        </p:nvSpPr>
        <p:spPr>
          <a:xfrm>
            <a:off x="5118640" y="3560731"/>
            <a:ext cx="257651"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0.5</a:t>
            </a:r>
            <a:endParaRPr sz="1350">
              <a:latin typeface="Arial" panose="020B0604020202020204"/>
              <a:cs typeface="Arial" panose="020B0604020202020204"/>
            </a:endParaRPr>
          </a:p>
        </p:txBody>
      </p:sp>
      <p:sp>
        <p:nvSpPr>
          <p:cNvPr id="18" name="object 18"/>
          <p:cNvSpPr txBox="1"/>
          <p:nvPr/>
        </p:nvSpPr>
        <p:spPr>
          <a:xfrm>
            <a:off x="1470184" y="3024949"/>
            <a:ext cx="4053364" cy="217367"/>
          </a:xfrm>
          <a:prstGeom prst="rect">
            <a:avLst/>
          </a:prstGeom>
        </p:spPr>
        <p:txBody>
          <a:bodyPr vert="horz" wrap="square" lIns="0" tIns="9525" rIns="0" bIns="0" rtlCol="0">
            <a:spAutoFit/>
          </a:bodyPr>
          <a:lstStyle/>
          <a:p>
            <a:pPr marL="9525">
              <a:spcBef>
                <a:spcPts val="75"/>
              </a:spcBef>
              <a:tabLst>
                <a:tab pos="1398746" algn="l"/>
                <a:tab pos="3604260" algn="l"/>
              </a:tabLst>
            </a:pPr>
            <a:r>
              <a:rPr sz="1350" spc="-4" dirty="0">
                <a:latin typeface="Arial" panose="020B0604020202020204"/>
                <a:cs typeface="Arial" panose="020B0604020202020204"/>
              </a:rPr>
              <a:t>P</a:t>
            </a:r>
            <a:r>
              <a:rPr sz="1350" spc="-11" dirty="0">
                <a:latin typeface="Arial" panose="020B0604020202020204"/>
                <a:cs typeface="Arial" panose="020B0604020202020204"/>
              </a:rPr>
              <a:t>a</a:t>
            </a:r>
            <a:r>
              <a:rPr sz="1350" spc="-4" dirty="0">
                <a:latin typeface="Arial" panose="020B0604020202020204"/>
                <a:cs typeface="Arial" panose="020B0604020202020204"/>
              </a:rPr>
              <a:t>re</a:t>
            </a:r>
            <a:r>
              <a:rPr sz="1350" spc="-11" dirty="0">
                <a:latin typeface="Arial" panose="020B0604020202020204"/>
                <a:cs typeface="Arial" panose="020B0604020202020204"/>
              </a:rPr>
              <a:t>n</a:t>
            </a:r>
            <a:r>
              <a:rPr sz="1350" dirty="0">
                <a:latin typeface="Arial" panose="020B0604020202020204"/>
                <a:cs typeface="Arial" panose="020B0604020202020204"/>
              </a:rPr>
              <a:t>t	Gam</a:t>
            </a:r>
            <a:r>
              <a:rPr sz="1350" spc="-8" dirty="0">
                <a:latin typeface="Arial" panose="020B0604020202020204"/>
                <a:cs typeface="Arial" panose="020B0604020202020204"/>
              </a:rPr>
              <a:t>e</a:t>
            </a:r>
            <a:r>
              <a:rPr sz="1350" dirty="0">
                <a:latin typeface="Arial" panose="020B0604020202020204"/>
                <a:cs typeface="Arial" panose="020B0604020202020204"/>
              </a:rPr>
              <a:t>tes	</a:t>
            </a:r>
            <a:r>
              <a:rPr sz="1350" spc="8" dirty="0">
                <a:latin typeface="Arial" panose="020B0604020202020204"/>
                <a:cs typeface="Arial" panose="020B0604020202020204"/>
              </a:rPr>
              <a:t>T</a:t>
            </a:r>
            <a:r>
              <a:rPr sz="1350" spc="-4" dirty="0">
                <a:latin typeface="Arial" panose="020B0604020202020204"/>
                <a:cs typeface="Arial" panose="020B0604020202020204"/>
              </a:rPr>
              <a:t>h</a:t>
            </a:r>
            <a:r>
              <a:rPr sz="1350" spc="-11" dirty="0">
                <a:latin typeface="Arial" panose="020B0604020202020204"/>
                <a:cs typeface="Arial" panose="020B0604020202020204"/>
              </a:rPr>
              <a:t>e</a:t>
            </a:r>
            <a:r>
              <a:rPr sz="1350" dirty="0">
                <a:latin typeface="Arial" panose="020B0604020202020204"/>
                <a:cs typeface="Arial" panose="020B0604020202020204"/>
              </a:rPr>
              <a:t>ta</a:t>
            </a:r>
            <a:endParaRPr sz="1350">
              <a:latin typeface="Arial" panose="020B0604020202020204"/>
              <a:cs typeface="Arial" panose="020B0604020202020204"/>
            </a:endParaRPr>
          </a:p>
        </p:txBody>
      </p:sp>
      <p:sp>
        <p:nvSpPr>
          <p:cNvPr id="19" name="object 19"/>
          <p:cNvSpPr txBox="1"/>
          <p:nvPr/>
        </p:nvSpPr>
        <p:spPr>
          <a:xfrm>
            <a:off x="2430971" y="4033228"/>
            <a:ext cx="2000250"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90% non-rec </a:t>
            </a:r>
            <a:r>
              <a:rPr sz="1350" spc="-8" dirty="0">
                <a:latin typeface="Arial" panose="020B0604020202020204"/>
                <a:cs typeface="Arial" panose="020B0604020202020204"/>
              </a:rPr>
              <a:t>and 10%</a:t>
            </a:r>
            <a:r>
              <a:rPr sz="1350" spc="-15" dirty="0">
                <a:latin typeface="Arial" panose="020B0604020202020204"/>
                <a:cs typeface="Arial" panose="020B0604020202020204"/>
              </a:rPr>
              <a:t> </a:t>
            </a:r>
            <a:r>
              <a:rPr sz="1350" spc="-4" dirty="0">
                <a:latin typeface="Arial" panose="020B0604020202020204"/>
                <a:cs typeface="Arial" panose="020B0604020202020204"/>
              </a:rPr>
              <a:t>rec</a:t>
            </a:r>
            <a:endParaRPr sz="1350">
              <a:latin typeface="Arial" panose="020B0604020202020204"/>
              <a:cs typeface="Arial" panose="020B0604020202020204"/>
            </a:endParaRPr>
          </a:p>
        </p:txBody>
      </p:sp>
      <p:sp>
        <p:nvSpPr>
          <p:cNvPr id="20" name="object 20"/>
          <p:cNvSpPr txBox="1"/>
          <p:nvPr/>
        </p:nvSpPr>
        <p:spPr>
          <a:xfrm>
            <a:off x="2430971" y="4569523"/>
            <a:ext cx="1905476"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99% non-rec and 1%</a:t>
            </a:r>
            <a:r>
              <a:rPr sz="1350" spc="-19" dirty="0">
                <a:latin typeface="Arial" panose="020B0604020202020204"/>
                <a:cs typeface="Arial" panose="020B0604020202020204"/>
              </a:rPr>
              <a:t> </a:t>
            </a:r>
            <a:r>
              <a:rPr sz="1350" spc="-4" dirty="0">
                <a:latin typeface="Arial" panose="020B0604020202020204"/>
                <a:cs typeface="Arial" panose="020B0604020202020204"/>
              </a:rPr>
              <a:t>rec</a:t>
            </a:r>
            <a:endParaRPr sz="1350">
              <a:latin typeface="Arial" panose="020B0604020202020204"/>
              <a:cs typeface="Arial" panose="020B0604020202020204"/>
            </a:endParaRPr>
          </a:p>
        </p:txBody>
      </p:sp>
      <p:sp>
        <p:nvSpPr>
          <p:cNvPr id="21" name="object 21"/>
          <p:cNvSpPr txBox="1"/>
          <p:nvPr/>
        </p:nvSpPr>
        <p:spPr>
          <a:xfrm>
            <a:off x="5118640" y="4043077"/>
            <a:ext cx="257651"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0.1</a:t>
            </a:r>
            <a:endParaRPr sz="1350">
              <a:latin typeface="Arial" panose="020B0604020202020204"/>
              <a:cs typeface="Arial" panose="020B0604020202020204"/>
            </a:endParaRPr>
          </a:p>
        </p:txBody>
      </p:sp>
      <p:sp>
        <p:nvSpPr>
          <p:cNvPr id="22" name="object 22"/>
          <p:cNvSpPr txBox="1"/>
          <p:nvPr/>
        </p:nvSpPr>
        <p:spPr>
          <a:xfrm>
            <a:off x="5118640" y="4578953"/>
            <a:ext cx="352425" cy="217367"/>
          </a:xfrm>
          <a:prstGeom prst="rect">
            <a:avLst/>
          </a:prstGeom>
        </p:spPr>
        <p:txBody>
          <a:bodyPr vert="horz" wrap="square" lIns="0" tIns="9525" rIns="0" bIns="0" rtlCol="0">
            <a:spAutoFit/>
          </a:bodyPr>
          <a:lstStyle/>
          <a:p>
            <a:pPr marL="9525">
              <a:spcBef>
                <a:spcPts val="75"/>
              </a:spcBef>
            </a:pPr>
            <a:r>
              <a:rPr sz="1350" spc="-4" dirty="0">
                <a:latin typeface="Arial" panose="020B0604020202020204"/>
                <a:cs typeface="Arial" panose="020B0604020202020204"/>
              </a:rPr>
              <a:t>0.</a:t>
            </a:r>
            <a:r>
              <a:rPr sz="1350" spc="-11" dirty="0">
                <a:latin typeface="Arial" panose="020B0604020202020204"/>
                <a:cs typeface="Arial" panose="020B0604020202020204"/>
              </a:rPr>
              <a:t>0</a:t>
            </a:r>
            <a:r>
              <a:rPr sz="1350" spc="-4" dirty="0">
                <a:latin typeface="Arial" panose="020B0604020202020204"/>
                <a:cs typeface="Arial" panose="020B0604020202020204"/>
              </a:rPr>
              <a:t>1</a:t>
            </a:r>
            <a:endParaRPr sz="1350">
              <a:latin typeface="Arial" panose="020B0604020202020204"/>
              <a:cs typeface="Arial" panose="020B0604020202020204"/>
            </a:endParaRPr>
          </a:p>
        </p:txBody>
      </p:sp>
      <p:sp>
        <p:nvSpPr>
          <p:cNvPr id="23" name="object 23"/>
          <p:cNvSpPr/>
          <p:nvPr/>
        </p:nvSpPr>
        <p:spPr>
          <a:xfrm>
            <a:off x="5716384" y="3406007"/>
            <a:ext cx="1955297" cy="1661307"/>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24" name="object 24"/>
          <p:cNvSpPr/>
          <p:nvPr/>
        </p:nvSpPr>
        <p:spPr>
          <a:xfrm>
            <a:off x="6139624" y="3355277"/>
            <a:ext cx="1100138" cy="1266825"/>
          </a:xfrm>
          <a:custGeom>
            <a:avLst/>
            <a:gdLst/>
            <a:ahLst/>
            <a:cxnLst/>
            <a:rect l="l" t="t" r="r" b="b"/>
            <a:pathLst>
              <a:path w="1466850" h="1689100">
                <a:moveTo>
                  <a:pt x="0" y="1689100"/>
                </a:moveTo>
                <a:lnTo>
                  <a:pt x="1466850" y="0"/>
                </a:lnTo>
              </a:path>
            </a:pathLst>
          </a:custGeom>
          <a:ln w="38100">
            <a:solidFill>
              <a:srgbClr val="FFFFFF"/>
            </a:solidFill>
          </a:ln>
        </p:spPr>
        <p:txBody>
          <a:bodyPr wrap="square" lIns="0" tIns="0" rIns="0" bIns="0" rtlCol="0"/>
          <a:lstStyle/>
          <a:p>
            <a:endParaRPr sz="1350"/>
          </a:p>
        </p:txBody>
      </p:sp>
      <p:sp>
        <p:nvSpPr>
          <p:cNvPr id="25" name="object 25"/>
          <p:cNvSpPr/>
          <p:nvPr/>
        </p:nvSpPr>
        <p:spPr>
          <a:xfrm>
            <a:off x="7205471" y="4954905"/>
            <a:ext cx="200025" cy="132874"/>
          </a:xfrm>
          <a:custGeom>
            <a:avLst/>
            <a:gdLst/>
            <a:ahLst/>
            <a:cxnLst/>
            <a:rect l="l" t="t" r="r" b="b"/>
            <a:pathLst>
              <a:path w="266700" h="177164">
                <a:moveTo>
                  <a:pt x="0" y="176784"/>
                </a:moveTo>
                <a:lnTo>
                  <a:pt x="266700" y="176784"/>
                </a:lnTo>
                <a:lnTo>
                  <a:pt x="266700" y="0"/>
                </a:lnTo>
                <a:lnTo>
                  <a:pt x="0" y="0"/>
                </a:lnTo>
                <a:lnTo>
                  <a:pt x="0" y="176784"/>
                </a:lnTo>
                <a:close/>
              </a:path>
            </a:pathLst>
          </a:custGeom>
          <a:solidFill>
            <a:srgbClr val="FFFFFF"/>
          </a:solidFill>
        </p:spPr>
        <p:txBody>
          <a:bodyPr wrap="square" lIns="0" tIns="0" rIns="0" bIns="0" rtlCol="0"/>
          <a:lstStyle/>
          <a:p>
            <a:endParaRPr sz="1350"/>
          </a:p>
        </p:txBody>
      </p:sp>
      <p:sp>
        <p:nvSpPr>
          <p:cNvPr id="26" name="object 26"/>
          <p:cNvSpPr/>
          <p:nvPr/>
        </p:nvSpPr>
        <p:spPr>
          <a:xfrm>
            <a:off x="7205471" y="4954905"/>
            <a:ext cx="200025" cy="132874"/>
          </a:xfrm>
          <a:custGeom>
            <a:avLst/>
            <a:gdLst/>
            <a:ahLst/>
            <a:cxnLst/>
            <a:rect l="l" t="t" r="r" b="b"/>
            <a:pathLst>
              <a:path w="266700" h="177164">
                <a:moveTo>
                  <a:pt x="0" y="176784"/>
                </a:moveTo>
                <a:lnTo>
                  <a:pt x="266700" y="176784"/>
                </a:lnTo>
                <a:lnTo>
                  <a:pt x="266700" y="0"/>
                </a:lnTo>
                <a:lnTo>
                  <a:pt x="0" y="0"/>
                </a:lnTo>
                <a:lnTo>
                  <a:pt x="0" y="176784"/>
                </a:lnTo>
                <a:close/>
              </a:path>
            </a:pathLst>
          </a:custGeom>
          <a:ln w="12192">
            <a:solidFill>
              <a:srgbClr val="FFFFFF"/>
            </a:solidFill>
          </a:ln>
        </p:spPr>
        <p:txBody>
          <a:bodyPr wrap="square" lIns="0" tIns="0" rIns="0" bIns="0" rtlCol="0"/>
          <a:lstStyle/>
          <a:p>
            <a:endParaRPr sz="1350"/>
          </a:p>
        </p:txBody>
      </p:sp>
      <p:sp>
        <p:nvSpPr>
          <p:cNvPr id="27" name="TextBox 26">
            <a:extLst>
              <a:ext uri="{FF2B5EF4-FFF2-40B4-BE49-F238E27FC236}">
                <a16:creationId xmlns:a16="http://schemas.microsoft.com/office/drawing/2014/main" id="{A4C8D890-370A-464B-8288-88CB33069AF4}"/>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91661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7300" y="1349883"/>
            <a:ext cx="6515100" cy="3777615"/>
          </a:xfrm>
          <a:prstGeom prst="rect">
            <a:avLst/>
          </a:prstGeom>
          <a:blipFill>
            <a:blip r:embed="rId2" cstate="print"/>
            <a:stretch>
              <a:fillRect/>
            </a:stretch>
          </a:blipFill>
        </p:spPr>
        <p:txBody>
          <a:bodyPr wrap="square" lIns="0" tIns="0" rIns="0" bIns="0" rtlCol="0"/>
          <a:lstStyle/>
          <a:p>
            <a:endParaRPr sz="1350"/>
          </a:p>
        </p:txBody>
      </p:sp>
      <p:sp>
        <p:nvSpPr>
          <p:cNvPr id="3" name="TextBox 2">
            <a:extLst>
              <a:ext uri="{FF2B5EF4-FFF2-40B4-BE49-F238E27FC236}">
                <a16:creationId xmlns:a16="http://schemas.microsoft.com/office/drawing/2014/main" id="{6E668A3A-5749-6A45-9BD6-42CBF993CFF3}"/>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239612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2549" y="1369181"/>
            <a:ext cx="7963376" cy="1138613"/>
          </a:xfrm>
          <a:prstGeom prst="rect">
            <a:avLst/>
          </a:prstGeom>
        </p:spPr>
        <p:txBody>
          <a:bodyPr vert="horz" wrap="square" lIns="0" tIns="10001" rIns="0" bIns="0" rtlCol="0">
            <a:spAutoFit/>
          </a:bodyPr>
          <a:lstStyle/>
          <a:p>
            <a:pPr marL="266700" indent="-257175">
              <a:lnSpc>
                <a:spcPts val="1710"/>
              </a:lnSpc>
              <a:spcBef>
                <a:spcPts val="79"/>
              </a:spcBef>
              <a:buClr>
                <a:srgbClr val="009999"/>
              </a:buClr>
              <a:buSzPct val="65000"/>
              <a:buFont typeface="Wingdings" panose="05000000000000000000"/>
              <a:buChar char=""/>
              <a:tabLst>
                <a:tab pos="266224" algn="l"/>
                <a:tab pos="266700" algn="l"/>
                <a:tab pos="971550" algn="l"/>
                <a:tab pos="1479233" algn="l"/>
                <a:tab pos="2916555" algn="l"/>
                <a:tab pos="4110990" algn="l"/>
                <a:tab pos="4605814" algn="l"/>
                <a:tab pos="5133975" algn="l"/>
                <a:tab pos="5471160" algn="l"/>
                <a:tab pos="6285071" algn="l"/>
                <a:tab pos="6696551" algn="l"/>
                <a:tab pos="7054691" algn="l"/>
                <a:tab pos="7466171" algn="l"/>
              </a:tabLst>
            </a:pPr>
            <a:r>
              <a:rPr sz="1500" b="1" dirty="0">
                <a:latin typeface="Arial" panose="020B0604020202020204"/>
                <a:cs typeface="Arial" panose="020B0604020202020204"/>
              </a:rPr>
              <a:t>Gen</a:t>
            </a:r>
            <a:r>
              <a:rPr sz="1500" b="1" spc="-11" dirty="0">
                <a:latin typeface="Arial" panose="020B0604020202020204"/>
                <a:cs typeface="Arial" panose="020B0604020202020204"/>
              </a:rPr>
              <a:t>e</a:t>
            </a:r>
            <a:r>
              <a:rPr sz="1500" b="1" dirty="0">
                <a:latin typeface="Arial" panose="020B0604020202020204"/>
                <a:cs typeface="Arial" panose="020B0604020202020204"/>
              </a:rPr>
              <a:t>s	</a:t>
            </a:r>
            <a:r>
              <a:rPr sz="1500" b="1" spc="26" dirty="0">
                <a:latin typeface="Arial" panose="020B0604020202020204"/>
                <a:cs typeface="Arial" panose="020B0604020202020204"/>
              </a:rPr>
              <a:t>w</a:t>
            </a:r>
            <a:r>
              <a:rPr sz="1500" b="1" spc="-15" dirty="0">
                <a:latin typeface="Arial" panose="020B0604020202020204"/>
                <a:cs typeface="Arial" panose="020B0604020202020204"/>
              </a:rPr>
              <a:t>i</a:t>
            </a:r>
            <a:r>
              <a:rPr sz="1500" b="1" spc="-8" dirty="0">
                <a:latin typeface="Arial" panose="020B0604020202020204"/>
                <a:cs typeface="Arial" panose="020B0604020202020204"/>
              </a:rPr>
              <a:t>t</a:t>
            </a:r>
            <a:r>
              <a:rPr sz="1500" b="1" dirty="0">
                <a:latin typeface="Arial" panose="020B0604020202020204"/>
                <a:cs typeface="Arial" panose="020B0604020202020204"/>
              </a:rPr>
              <a:t>h	</a:t>
            </a:r>
            <a:r>
              <a:rPr sz="1500" b="1" dirty="0">
                <a:solidFill>
                  <a:srgbClr val="0742B1"/>
                </a:solidFill>
                <a:latin typeface="Arial" panose="020B0604020202020204"/>
                <a:cs typeface="Arial" panose="020B0604020202020204"/>
              </a:rPr>
              <a:t>reco</a:t>
            </a:r>
            <a:r>
              <a:rPr sz="1500" b="1" spc="-4" dirty="0">
                <a:solidFill>
                  <a:srgbClr val="0742B1"/>
                </a:solidFill>
                <a:latin typeface="Arial" panose="020B0604020202020204"/>
                <a:cs typeface="Arial" panose="020B0604020202020204"/>
              </a:rPr>
              <a:t>m</a:t>
            </a:r>
            <a:r>
              <a:rPr sz="1500" b="1" spc="-11" dirty="0">
                <a:solidFill>
                  <a:srgbClr val="0742B1"/>
                </a:solidFill>
                <a:latin typeface="Arial" panose="020B0604020202020204"/>
                <a:cs typeface="Arial" panose="020B0604020202020204"/>
              </a:rPr>
              <a:t>b</a:t>
            </a:r>
            <a:r>
              <a:rPr sz="1500" b="1" dirty="0">
                <a:solidFill>
                  <a:srgbClr val="0742B1"/>
                </a:solidFill>
                <a:latin typeface="Arial" panose="020B0604020202020204"/>
                <a:cs typeface="Arial" panose="020B0604020202020204"/>
              </a:rPr>
              <a:t>i</a:t>
            </a:r>
            <a:r>
              <a:rPr sz="1500" b="1" spc="-8" dirty="0">
                <a:solidFill>
                  <a:srgbClr val="0742B1"/>
                </a:solidFill>
                <a:latin typeface="Arial" panose="020B0604020202020204"/>
                <a:cs typeface="Arial" panose="020B0604020202020204"/>
              </a:rPr>
              <a:t>n</a:t>
            </a:r>
            <a:r>
              <a:rPr sz="1500" b="1" spc="-11" dirty="0">
                <a:solidFill>
                  <a:srgbClr val="0742B1"/>
                </a:solidFill>
                <a:latin typeface="Arial" panose="020B0604020202020204"/>
                <a:cs typeface="Arial" panose="020B0604020202020204"/>
              </a:rPr>
              <a:t>a</a:t>
            </a:r>
            <a:r>
              <a:rPr sz="1500" b="1" spc="-8" dirty="0">
                <a:solidFill>
                  <a:srgbClr val="0742B1"/>
                </a:solidFill>
                <a:latin typeface="Arial" panose="020B0604020202020204"/>
                <a:cs typeface="Arial" panose="020B0604020202020204"/>
              </a:rPr>
              <a:t>t</a:t>
            </a:r>
            <a:r>
              <a:rPr sz="1500" b="1" dirty="0">
                <a:solidFill>
                  <a:srgbClr val="0742B1"/>
                </a:solidFill>
                <a:latin typeface="Arial" panose="020B0604020202020204"/>
                <a:cs typeface="Arial" panose="020B0604020202020204"/>
              </a:rPr>
              <a:t>i</a:t>
            </a:r>
            <a:r>
              <a:rPr sz="1500" b="1" spc="-8" dirty="0">
                <a:solidFill>
                  <a:srgbClr val="0742B1"/>
                </a:solidFill>
                <a:latin typeface="Arial" panose="020B0604020202020204"/>
                <a:cs typeface="Arial" panose="020B0604020202020204"/>
              </a:rPr>
              <a:t>o</a:t>
            </a:r>
            <a:r>
              <a:rPr sz="1500" b="1" dirty="0">
                <a:solidFill>
                  <a:srgbClr val="0742B1"/>
                </a:solidFill>
                <a:latin typeface="Arial" panose="020B0604020202020204"/>
                <a:cs typeface="Arial" panose="020B0604020202020204"/>
              </a:rPr>
              <a:t>n	</a:t>
            </a:r>
            <a:r>
              <a:rPr sz="1500" b="1" spc="-8" dirty="0">
                <a:solidFill>
                  <a:srgbClr val="0742B1"/>
                </a:solidFill>
                <a:latin typeface="Arial" panose="020B0604020202020204"/>
                <a:cs typeface="Arial" panose="020B0604020202020204"/>
              </a:rPr>
              <a:t>f</a:t>
            </a:r>
            <a:r>
              <a:rPr sz="1500" b="1" dirty="0">
                <a:solidFill>
                  <a:srgbClr val="0742B1"/>
                </a:solidFill>
                <a:latin typeface="Arial" panose="020B0604020202020204"/>
                <a:cs typeface="Arial" panose="020B0604020202020204"/>
              </a:rPr>
              <a:t>reque</a:t>
            </a:r>
            <a:r>
              <a:rPr sz="1500" b="1" spc="-15" dirty="0">
                <a:solidFill>
                  <a:srgbClr val="0742B1"/>
                </a:solidFill>
                <a:latin typeface="Arial" panose="020B0604020202020204"/>
                <a:cs typeface="Arial" panose="020B0604020202020204"/>
              </a:rPr>
              <a:t>n</a:t>
            </a:r>
            <a:r>
              <a:rPr sz="1500" b="1" dirty="0">
                <a:solidFill>
                  <a:srgbClr val="0742B1"/>
                </a:solidFill>
                <a:latin typeface="Arial" panose="020B0604020202020204"/>
                <a:cs typeface="Arial" panose="020B0604020202020204"/>
              </a:rPr>
              <a:t>cies	</a:t>
            </a:r>
            <a:r>
              <a:rPr sz="1500" b="1" dirty="0">
                <a:latin typeface="Arial" panose="020B0604020202020204"/>
                <a:cs typeface="Arial" panose="020B0604020202020204"/>
              </a:rPr>
              <a:t>le</a:t>
            </a:r>
            <a:r>
              <a:rPr sz="1500" b="1" spc="-15" dirty="0">
                <a:latin typeface="Arial" panose="020B0604020202020204"/>
                <a:cs typeface="Arial" panose="020B0604020202020204"/>
              </a:rPr>
              <a:t>s</a:t>
            </a:r>
            <a:r>
              <a:rPr sz="1500" b="1" dirty="0">
                <a:latin typeface="Arial" panose="020B0604020202020204"/>
                <a:cs typeface="Arial" panose="020B0604020202020204"/>
              </a:rPr>
              <a:t>s	</a:t>
            </a:r>
            <a:r>
              <a:rPr sz="1500" b="1" spc="-8" dirty="0">
                <a:latin typeface="Arial" panose="020B0604020202020204"/>
                <a:cs typeface="Arial" panose="020B0604020202020204"/>
              </a:rPr>
              <a:t>t</a:t>
            </a:r>
            <a:r>
              <a:rPr sz="1500" b="1" dirty="0">
                <a:latin typeface="Arial" panose="020B0604020202020204"/>
                <a:cs typeface="Arial" panose="020B0604020202020204"/>
              </a:rPr>
              <a:t>han	50	pe</a:t>
            </a:r>
            <a:r>
              <a:rPr sz="1500" b="1" spc="-11" dirty="0">
                <a:latin typeface="Arial" panose="020B0604020202020204"/>
                <a:cs typeface="Arial" panose="020B0604020202020204"/>
              </a:rPr>
              <a:t>r</a:t>
            </a:r>
            <a:r>
              <a:rPr sz="1500" b="1" dirty="0">
                <a:latin typeface="Arial" panose="020B0604020202020204"/>
                <a:cs typeface="Arial" panose="020B0604020202020204"/>
              </a:rPr>
              <a:t>cent	a</a:t>
            </a:r>
            <a:r>
              <a:rPr sz="1500" b="1" spc="-11" dirty="0">
                <a:latin typeface="Arial" panose="020B0604020202020204"/>
                <a:cs typeface="Arial" panose="020B0604020202020204"/>
              </a:rPr>
              <a:t>r</a:t>
            </a:r>
            <a:r>
              <a:rPr sz="1500" b="1" dirty="0">
                <a:latin typeface="Arial" panose="020B0604020202020204"/>
                <a:cs typeface="Arial" panose="020B0604020202020204"/>
              </a:rPr>
              <a:t>e	</a:t>
            </a:r>
            <a:r>
              <a:rPr sz="1500" b="1" spc="-4" dirty="0">
                <a:latin typeface="Arial" panose="020B0604020202020204"/>
                <a:cs typeface="Arial" panose="020B0604020202020204"/>
              </a:rPr>
              <a:t>o</a:t>
            </a:r>
            <a:r>
              <a:rPr sz="1500" b="1" dirty="0">
                <a:latin typeface="Arial" panose="020B0604020202020204"/>
                <a:cs typeface="Arial" panose="020B0604020202020204"/>
              </a:rPr>
              <a:t>n	the	</a:t>
            </a:r>
            <a:r>
              <a:rPr sz="1500" b="1" spc="-11" dirty="0">
                <a:latin typeface="Arial" panose="020B0604020202020204"/>
                <a:cs typeface="Arial" panose="020B0604020202020204"/>
              </a:rPr>
              <a:t>s</a:t>
            </a:r>
            <a:r>
              <a:rPr sz="1500" b="1" dirty="0">
                <a:latin typeface="Arial" panose="020B0604020202020204"/>
                <a:cs typeface="Arial" panose="020B0604020202020204"/>
              </a:rPr>
              <a:t>a</a:t>
            </a:r>
            <a:r>
              <a:rPr sz="1500" b="1" spc="-4" dirty="0">
                <a:latin typeface="Arial" panose="020B0604020202020204"/>
                <a:cs typeface="Arial" panose="020B0604020202020204"/>
              </a:rPr>
              <a:t>m</a:t>
            </a:r>
            <a:r>
              <a:rPr sz="1500" b="1" dirty="0">
                <a:latin typeface="Arial" panose="020B0604020202020204"/>
                <a:cs typeface="Arial" panose="020B0604020202020204"/>
              </a:rPr>
              <a:t>e</a:t>
            </a:r>
            <a:endParaRPr sz="1500">
              <a:latin typeface="Arial" panose="020B0604020202020204"/>
              <a:cs typeface="Arial" panose="020B0604020202020204"/>
            </a:endParaRPr>
          </a:p>
          <a:p>
            <a:pPr marL="266700">
              <a:lnSpc>
                <a:spcPts val="1710"/>
              </a:lnSpc>
            </a:pPr>
            <a:r>
              <a:rPr sz="1500" b="1" dirty="0">
                <a:latin typeface="Arial" panose="020B0604020202020204"/>
                <a:cs typeface="Arial" panose="020B0604020202020204"/>
              </a:rPr>
              <a:t>chromosome =</a:t>
            </a:r>
            <a:r>
              <a:rPr sz="1500" b="1" spc="-34" dirty="0">
                <a:latin typeface="Arial" panose="020B0604020202020204"/>
                <a:cs typeface="Arial" panose="020B0604020202020204"/>
              </a:rPr>
              <a:t> </a:t>
            </a:r>
            <a:r>
              <a:rPr sz="1500" b="1" dirty="0">
                <a:solidFill>
                  <a:srgbClr val="0742B1"/>
                </a:solidFill>
                <a:latin typeface="Arial" panose="020B0604020202020204"/>
                <a:cs typeface="Arial" panose="020B0604020202020204"/>
              </a:rPr>
              <a:t>linked)</a:t>
            </a:r>
            <a:endParaRPr sz="1500">
              <a:latin typeface="Arial" panose="020B0604020202020204"/>
              <a:cs typeface="Arial" panose="020B0604020202020204"/>
            </a:endParaRPr>
          </a:p>
          <a:p>
            <a:pPr marL="266700" marR="3810" indent="-257175" algn="just">
              <a:lnSpc>
                <a:spcPts val="1620"/>
              </a:lnSpc>
              <a:spcBef>
                <a:spcPts val="563"/>
              </a:spcBef>
              <a:buClr>
                <a:srgbClr val="009999"/>
              </a:buClr>
              <a:buSzPct val="65000"/>
              <a:buFont typeface="Wingdings" panose="05000000000000000000"/>
              <a:buChar char=""/>
              <a:tabLst>
                <a:tab pos="266700" algn="l"/>
              </a:tabLst>
            </a:pPr>
            <a:r>
              <a:rPr sz="1500" b="1" spc="-34" dirty="0">
                <a:latin typeface="Arial" panose="020B0604020202020204"/>
                <a:cs typeface="Arial" panose="020B0604020202020204"/>
              </a:rPr>
              <a:t>Two </a:t>
            </a:r>
            <a:r>
              <a:rPr sz="1500" b="1" spc="-4" dirty="0">
                <a:latin typeface="Arial" panose="020B0604020202020204"/>
                <a:cs typeface="Arial" panose="020B0604020202020204"/>
              </a:rPr>
              <a:t>genes that </a:t>
            </a:r>
            <a:r>
              <a:rPr sz="1500" b="1" dirty="0">
                <a:latin typeface="Arial" panose="020B0604020202020204"/>
                <a:cs typeface="Arial" panose="020B0604020202020204"/>
              </a:rPr>
              <a:t>undergo independent </a:t>
            </a:r>
            <a:r>
              <a:rPr sz="1500" b="1" spc="-4" dirty="0">
                <a:latin typeface="Arial" panose="020B0604020202020204"/>
                <a:cs typeface="Arial" panose="020B0604020202020204"/>
              </a:rPr>
              <a:t>assortment have </a:t>
            </a:r>
            <a:r>
              <a:rPr sz="1500" b="1" dirty="0">
                <a:latin typeface="Arial" panose="020B0604020202020204"/>
                <a:cs typeface="Arial" panose="020B0604020202020204"/>
              </a:rPr>
              <a:t>recombination frequency </a:t>
            </a:r>
            <a:r>
              <a:rPr sz="1500" b="1" spc="8" dirty="0">
                <a:latin typeface="Arial" panose="020B0604020202020204"/>
                <a:cs typeface="Arial" panose="020B0604020202020204"/>
              </a:rPr>
              <a:t>of </a:t>
            </a:r>
            <a:r>
              <a:rPr sz="1500" b="1" spc="431" dirty="0">
                <a:latin typeface="Arial" panose="020B0604020202020204"/>
                <a:cs typeface="Arial" panose="020B0604020202020204"/>
              </a:rPr>
              <a:t> </a:t>
            </a:r>
            <a:r>
              <a:rPr sz="1500" b="1" dirty="0">
                <a:latin typeface="Arial" panose="020B0604020202020204"/>
                <a:cs typeface="Arial" panose="020B0604020202020204"/>
              </a:rPr>
              <a:t>50 percent and are </a:t>
            </a:r>
            <a:r>
              <a:rPr sz="1500" b="1" spc="-4" dirty="0">
                <a:latin typeface="Arial" panose="020B0604020202020204"/>
                <a:cs typeface="Arial" panose="020B0604020202020204"/>
              </a:rPr>
              <a:t>located on </a:t>
            </a:r>
            <a:r>
              <a:rPr sz="1500" b="1" dirty="0">
                <a:latin typeface="Arial" panose="020B0604020202020204"/>
                <a:cs typeface="Arial" panose="020B0604020202020204"/>
              </a:rPr>
              <a:t>nonhomologous chromosomes </a:t>
            </a:r>
            <a:r>
              <a:rPr sz="1500" b="1" spc="-4" dirty="0">
                <a:latin typeface="Arial" panose="020B0604020202020204"/>
                <a:cs typeface="Arial" panose="020B0604020202020204"/>
              </a:rPr>
              <a:t>or far apart on </a:t>
            </a:r>
            <a:r>
              <a:rPr sz="1500" b="1" dirty="0">
                <a:latin typeface="Arial" panose="020B0604020202020204"/>
                <a:cs typeface="Arial" panose="020B0604020202020204"/>
              </a:rPr>
              <a:t>the  same chromosome =</a:t>
            </a:r>
            <a:r>
              <a:rPr sz="1500" b="1" spc="-49" dirty="0">
                <a:latin typeface="Arial" panose="020B0604020202020204"/>
                <a:cs typeface="Arial" panose="020B0604020202020204"/>
              </a:rPr>
              <a:t> </a:t>
            </a:r>
            <a:r>
              <a:rPr sz="1500" b="1" dirty="0">
                <a:solidFill>
                  <a:srgbClr val="0742B1"/>
                </a:solidFill>
                <a:latin typeface="Arial" panose="020B0604020202020204"/>
                <a:cs typeface="Arial" panose="020B0604020202020204"/>
              </a:rPr>
              <a:t>unlinked</a:t>
            </a:r>
            <a:endParaRPr sz="1500">
              <a:latin typeface="Arial" panose="020B0604020202020204"/>
              <a:cs typeface="Arial" panose="020B0604020202020204"/>
            </a:endParaRPr>
          </a:p>
        </p:txBody>
      </p:sp>
      <p:sp>
        <p:nvSpPr>
          <p:cNvPr id="3" name="object 3"/>
          <p:cNvSpPr/>
          <p:nvPr/>
        </p:nvSpPr>
        <p:spPr>
          <a:xfrm>
            <a:off x="892683" y="3144392"/>
            <a:ext cx="7341489" cy="2187702"/>
          </a:xfrm>
          <a:prstGeom prst="rect">
            <a:avLst/>
          </a:prstGeom>
          <a:blipFill>
            <a:blip r:embed="rId2" cstate="print"/>
            <a:stretch>
              <a:fillRect/>
            </a:stretch>
          </a:blipFill>
        </p:spPr>
        <p:txBody>
          <a:bodyPr wrap="square" lIns="0" tIns="0" rIns="0" bIns="0" rtlCol="0"/>
          <a:lstStyle/>
          <a:p>
            <a:endParaRPr sz="1350"/>
          </a:p>
        </p:txBody>
      </p:sp>
      <p:sp>
        <p:nvSpPr>
          <p:cNvPr id="4" name="TextBox 3">
            <a:extLst>
              <a:ext uri="{FF2B5EF4-FFF2-40B4-BE49-F238E27FC236}">
                <a16:creationId xmlns:a16="http://schemas.microsoft.com/office/drawing/2014/main" id="{F588EFE0-6181-A241-8E48-343D27070FA7}"/>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2057566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7433" y="2003436"/>
            <a:ext cx="2452688" cy="286617"/>
          </a:xfrm>
          <a:prstGeom prst="rect">
            <a:avLst/>
          </a:prstGeom>
        </p:spPr>
        <p:txBody>
          <a:bodyPr vert="horz" wrap="square" lIns="0" tIns="9525" rIns="0" bIns="0" rtlCol="0" anchor="ctr">
            <a:spAutoFit/>
          </a:bodyPr>
          <a:lstStyle/>
          <a:p>
            <a:pPr marL="9525">
              <a:lnSpc>
                <a:spcPct val="100000"/>
              </a:lnSpc>
              <a:spcBef>
                <a:spcPts val="75"/>
              </a:spcBef>
            </a:pPr>
            <a:r>
              <a:rPr sz="1800" b="1" dirty="0">
                <a:solidFill>
                  <a:srgbClr val="000000"/>
                </a:solidFill>
                <a:latin typeface="Arial" panose="020B0604020202020204"/>
                <a:cs typeface="Arial" panose="020B0604020202020204"/>
              </a:rPr>
              <a:t>In </a:t>
            </a:r>
            <a:r>
              <a:rPr sz="1800" b="1" spc="-4" dirty="0">
                <a:solidFill>
                  <a:srgbClr val="000000"/>
                </a:solidFill>
                <a:latin typeface="Arial" panose="020B0604020202020204"/>
                <a:cs typeface="Arial" panose="020B0604020202020204"/>
              </a:rPr>
              <a:t>double</a:t>
            </a:r>
            <a:r>
              <a:rPr sz="1800" b="1" spc="-60" dirty="0">
                <a:solidFill>
                  <a:srgbClr val="000000"/>
                </a:solidFill>
                <a:latin typeface="Arial" panose="020B0604020202020204"/>
                <a:cs typeface="Arial" panose="020B0604020202020204"/>
              </a:rPr>
              <a:t> </a:t>
            </a:r>
            <a:r>
              <a:rPr sz="1800" b="1" spc="-4" dirty="0">
                <a:solidFill>
                  <a:srgbClr val="000000"/>
                </a:solidFill>
                <a:latin typeface="Arial" panose="020B0604020202020204"/>
                <a:cs typeface="Arial" panose="020B0604020202020204"/>
              </a:rPr>
              <a:t>heterozyote:</a:t>
            </a:r>
            <a:endParaRPr sz="1800" b="1" dirty="0">
              <a:latin typeface="Arial" panose="020B0604020202020204"/>
              <a:cs typeface="Arial" panose="020B0604020202020204"/>
            </a:endParaRPr>
          </a:p>
        </p:txBody>
      </p:sp>
      <p:sp>
        <p:nvSpPr>
          <p:cNvPr id="3" name="object 3"/>
          <p:cNvSpPr txBox="1"/>
          <p:nvPr/>
        </p:nvSpPr>
        <p:spPr>
          <a:xfrm>
            <a:off x="540258" y="2603563"/>
            <a:ext cx="4413885" cy="1891063"/>
          </a:xfrm>
          <a:prstGeom prst="rect">
            <a:avLst/>
          </a:prstGeom>
        </p:spPr>
        <p:txBody>
          <a:bodyPr vert="horz" wrap="square" lIns="0" tIns="36671" rIns="0" bIns="0" rtlCol="0">
            <a:spAutoFit/>
          </a:bodyPr>
          <a:lstStyle/>
          <a:p>
            <a:pPr marL="266700" marR="3810" indent="-257175">
              <a:lnSpc>
                <a:spcPct val="90000"/>
              </a:lnSpc>
              <a:spcBef>
                <a:spcPts val="289"/>
              </a:spcBef>
              <a:buClr>
                <a:srgbClr val="000000"/>
              </a:buClr>
              <a:buSzPct val="65000"/>
              <a:buFont typeface="Wingdings" panose="05000000000000000000"/>
              <a:buChar char=""/>
              <a:tabLst>
                <a:tab pos="266224" algn="l"/>
                <a:tab pos="266700" algn="l"/>
              </a:tabLst>
            </a:pPr>
            <a:r>
              <a:rPr b="1" i="1" spc="-4" dirty="0">
                <a:latin typeface="Arial" panose="020B0604020202020204"/>
                <a:cs typeface="Arial" panose="020B0604020202020204"/>
              </a:rPr>
              <a:t>Cis </a:t>
            </a:r>
            <a:r>
              <a:rPr spc="-4" dirty="0">
                <a:latin typeface="Arial" panose="020B0604020202020204"/>
                <a:cs typeface="Arial" panose="020B0604020202020204"/>
              </a:rPr>
              <a:t>configuration </a:t>
            </a:r>
            <a:r>
              <a:rPr dirty="0">
                <a:latin typeface="Arial" panose="020B0604020202020204"/>
                <a:cs typeface="Arial" panose="020B0604020202020204"/>
              </a:rPr>
              <a:t>= mutant </a:t>
            </a:r>
            <a:r>
              <a:rPr spc="-4" dirty="0">
                <a:latin typeface="Arial" panose="020B0604020202020204"/>
                <a:cs typeface="Arial" panose="020B0604020202020204"/>
              </a:rPr>
              <a:t>alleles </a:t>
            </a:r>
            <a:r>
              <a:rPr dirty="0">
                <a:latin typeface="Arial" panose="020B0604020202020204"/>
                <a:cs typeface="Arial" panose="020B0604020202020204"/>
              </a:rPr>
              <a:t>of </a:t>
            </a:r>
            <a:r>
              <a:rPr spc="-4" dirty="0">
                <a:latin typeface="Arial" panose="020B0604020202020204"/>
                <a:cs typeface="Arial" panose="020B0604020202020204"/>
              </a:rPr>
              <a:t>both  genes </a:t>
            </a:r>
            <a:r>
              <a:rPr dirty="0">
                <a:latin typeface="Arial" panose="020B0604020202020204"/>
                <a:cs typeface="Arial" panose="020B0604020202020204"/>
              </a:rPr>
              <a:t>are on the same chromosome =  </a:t>
            </a:r>
            <a:r>
              <a:rPr spc="-4" dirty="0">
                <a:latin typeface="Arial" panose="020B0604020202020204"/>
                <a:cs typeface="Arial" panose="020B0604020202020204"/>
              </a:rPr>
              <a:t>ab/AB</a:t>
            </a:r>
            <a:endParaRPr dirty="0">
              <a:latin typeface="Arial" panose="020B0604020202020204"/>
              <a:cs typeface="Arial" panose="020B0604020202020204"/>
            </a:endParaRPr>
          </a:p>
          <a:p>
            <a:pPr>
              <a:spcBef>
                <a:spcPts val="34"/>
              </a:spcBef>
              <a:buFont typeface="Wingdings" panose="05000000000000000000"/>
              <a:buChar char=""/>
            </a:pPr>
            <a:endParaRPr sz="2438" dirty="0">
              <a:latin typeface="Times New Roman" panose="02020603050405020304"/>
              <a:cs typeface="Times New Roman" panose="02020603050405020304"/>
            </a:endParaRPr>
          </a:p>
          <a:p>
            <a:pPr marL="266700" marR="125730" indent="-257175">
              <a:lnSpc>
                <a:spcPts val="1943"/>
              </a:lnSpc>
              <a:buClr>
                <a:srgbClr val="000000"/>
              </a:buClr>
              <a:buSzPct val="65000"/>
              <a:buFont typeface="Wingdings" panose="05000000000000000000"/>
              <a:buChar char=""/>
              <a:tabLst>
                <a:tab pos="266224" algn="l"/>
                <a:tab pos="266700" algn="l"/>
              </a:tabLst>
            </a:pPr>
            <a:r>
              <a:rPr b="1" i="1" spc="-15" dirty="0">
                <a:latin typeface="Arial" panose="020B0604020202020204"/>
                <a:cs typeface="Arial" panose="020B0604020202020204"/>
              </a:rPr>
              <a:t>Trans</a:t>
            </a:r>
            <a:r>
              <a:rPr spc="-15" dirty="0">
                <a:solidFill>
                  <a:srgbClr val="0742B1"/>
                </a:solidFill>
                <a:latin typeface="Arial" panose="020B0604020202020204"/>
                <a:cs typeface="Arial" panose="020B0604020202020204"/>
              </a:rPr>
              <a:t> </a:t>
            </a:r>
            <a:r>
              <a:rPr spc="-4" dirty="0">
                <a:latin typeface="Arial" panose="020B0604020202020204"/>
                <a:cs typeface="Arial" panose="020B0604020202020204"/>
              </a:rPr>
              <a:t>configuration </a:t>
            </a:r>
            <a:r>
              <a:rPr dirty="0">
                <a:latin typeface="Arial" panose="020B0604020202020204"/>
                <a:cs typeface="Arial" panose="020B0604020202020204"/>
              </a:rPr>
              <a:t>= mutant </a:t>
            </a:r>
            <a:r>
              <a:rPr spc="-8" dirty="0">
                <a:latin typeface="Arial" panose="020B0604020202020204"/>
                <a:cs typeface="Arial" panose="020B0604020202020204"/>
              </a:rPr>
              <a:t>alleles </a:t>
            </a:r>
            <a:r>
              <a:rPr spc="-4" dirty="0">
                <a:latin typeface="Arial" panose="020B0604020202020204"/>
                <a:cs typeface="Arial" panose="020B0604020202020204"/>
              </a:rPr>
              <a:t>are  </a:t>
            </a:r>
            <a:r>
              <a:rPr dirty="0">
                <a:latin typeface="Arial" panose="020B0604020202020204"/>
                <a:cs typeface="Arial" panose="020B0604020202020204"/>
              </a:rPr>
              <a:t>on </a:t>
            </a:r>
            <a:r>
              <a:rPr spc="-4" dirty="0">
                <a:latin typeface="Arial" panose="020B0604020202020204"/>
                <a:cs typeface="Arial" panose="020B0604020202020204"/>
              </a:rPr>
              <a:t>different homologues </a:t>
            </a:r>
            <a:r>
              <a:rPr dirty="0">
                <a:latin typeface="Arial" panose="020B0604020202020204"/>
                <a:cs typeface="Arial" panose="020B0604020202020204"/>
              </a:rPr>
              <a:t>of the same  </a:t>
            </a:r>
            <a:r>
              <a:rPr spc="-4" dirty="0">
                <a:latin typeface="Arial" panose="020B0604020202020204"/>
                <a:cs typeface="Arial" panose="020B0604020202020204"/>
              </a:rPr>
              <a:t>chromosome </a:t>
            </a:r>
            <a:r>
              <a:rPr dirty="0">
                <a:latin typeface="Arial" panose="020B0604020202020204"/>
                <a:cs typeface="Arial" panose="020B0604020202020204"/>
              </a:rPr>
              <a:t>=</a:t>
            </a:r>
            <a:r>
              <a:rPr spc="-98" dirty="0">
                <a:latin typeface="Arial" panose="020B0604020202020204"/>
                <a:cs typeface="Arial" panose="020B0604020202020204"/>
              </a:rPr>
              <a:t> </a:t>
            </a:r>
            <a:r>
              <a:rPr spc="-4" dirty="0">
                <a:latin typeface="Arial" panose="020B0604020202020204"/>
                <a:cs typeface="Arial" panose="020B0604020202020204"/>
              </a:rPr>
              <a:t>Ab/aB</a:t>
            </a:r>
            <a:endParaRPr dirty="0">
              <a:latin typeface="Arial" panose="020B0604020202020204"/>
              <a:cs typeface="Arial" panose="020B0604020202020204"/>
            </a:endParaRPr>
          </a:p>
        </p:txBody>
      </p:sp>
      <p:sp>
        <p:nvSpPr>
          <p:cNvPr id="4" name="object 4"/>
          <p:cNvSpPr/>
          <p:nvPr/>
        </p:nvSpPr>
        <p:spPr>
          <a:xfrm>
            <a:off x="5295520" y="1843658"/>
            <a:ext cx="3107816" cy="3120390"/>
          </a:xfrm>
          <a:prstGeom prst="rect">
            <a:avLst/>
          </a:prstGeom>
          <a:blipFill>
            <a:blip r:embed="rId2" cstate="print"/>
            <a:stretch>
              <a:fillRect/>
            </a:stretch>
          </a:blipFill>
        </p:spPr>
        <p:txBody>
          <a:bodyPr wrap="square" lIns="0" tIns="0" rIns="0" bIns="0" rtlCol="0"/>
          <a:lstStyle/>
          <a:p>
            <a:endParaRPr sz="1350"/>
          </a:p>
        </p:txBody>
      </p:sp>
      <p:sp>
        <p:nvSpPr>
          <p:cNvPr id="5" name="TextBox 4">
            <a:extLst>
              <a:ext uri="{FF2B5EF4-FFF2-40B4-BE49-F238E27FC236}">
                <a16:creationId xmlns:a16="http://schemas.microsoft.com/office/drawing/2014/main" id="{192CCBF3-BEF2-F246-8C05-85DDB0A84BED}"/>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1142920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6066" y="1113786"/>
            <a:ext cx="4081463" cy="378469"/>
          </a:xfrm>
          <a:prstGeom prst="rect">
            <a:avLst/>
          </a:prstGeom>
        </p:spPr>
        <p:txBody>
          <a:bodyPr vert="horz" wrap="square" lIns="0" tIns="9049" rIns="0" bIns="0" rtlCol="0" anchor="ctr">
            <a:spAutoFit/>
          </a:bodyPr>
          <a:lstStyle/>
          <a:p>
            <a:pPr marL="9525" algn="ctr">
              <a:lnSpc>
                <a:spcPct val="100000"/>
              </a:lnSpc>
              <a:spcBef>
                <a:spcPts val="71"/>
              </a:spcBef>
            </a:pPr>
            <a:r>
              <a:rPr sz="2400" b="1" spc="-109" dirty="0">
                <a:solidFill>
                  <a:srgbClr val="FF0000"/>
                </a:solidFill>
                <a:latin typeface="+mn-lt"/>
              </a:rPr>
              <a:t>R</a:t>
            </a:r>
            <a:r>
              <a:rPr sz="2400" b="1" spc="30" dirty="0">
                <a:solidFill>
                  <a:srgbClr val="FF0000"/>
                </a:solidFill>
                <a:latin typeface="+mn-lt"/>
              </a:rPr>
              <a:t>ecombi</a:t>
            </a:r>
            <a:r>
              <a:rPr sz="2400" b="1" spc="38" dirty="0">
                <a:solidFill>
                  <a:srgbClr val="FF0000"/>
                </a:solidFill>
                <a:latin typeface="+mn-lt"/>
              </a:rPr>
              <a:t>n</a:t>
            </a:r>
            <a:r>
              <a:rPr sz="2400" b="1" spc="-15" dirty="0">
                <a:solidFill>
                  <a:srgbClr val="FF0000"/>
                </a:solidFill>
                <a:latin typeface="+mn-lt"/>
              </a:rPr>
              <a:t>ation</a:t>
            </a:r>
            <a:r>
              <a:rPr lang="en-GB" sz="2400" b="1" spc="-15" dirty="0">
                <a:solidFill>
                  <a:srgbClr val="FF0000"/>
                </a:solidFill>
                <a:latin typeface="+mn-lt"/>
              </a:rPr>
              <a:t> frequency</a:t>
            </a:r>
            <a:endParaRPr sz="2400" b="1" spc="-15" dirty="0">
              <a:solidFill>
                <a:srgbClr val="FF0000"/>
              </a:solidFill>
              <a:latin typeface="+mn-lt"/>
            </a:endParaRPr>
          </a:p>
        </p:txBody>
      </p:sp>
      <p:sp>
        <p:nvSpPr>
          <p:cNvPr id="3" name="object 3"/>
          <p:cNvSpPr txBox="1"/>
          <p:nvPr/>
        </p:nvSpPr>
        <p:spPr>
          <a:xfrm>
            <a:off x="698165" y="1962589"/>
            <a:ext cx="7448074" cy="2932822"/>
          </a:xfrm>
          <a:prstGeom prst="rect">
            <a:avLst/>
          </a:prstGeom>
        </p:spPr>
        <p:txBody>
          <a:bodyPr vert="horz" wrap="square" lIns="0" tIns="40481" rIns="0" bIns="0" rtlCol="0">
            <a:spAutoFit/>
          </a:bodyPr>
          <a:lstStyle/>
          <a:p>
            <a:pPr marL="266700" marR="309563" indent="-257175">
              <a:lnSpc>
                <a:spcPts val="1943"/>
              </a:lnSpc>
              <a:spcBef>
                <a:spcPts val="319"/>
              </a:spcBef>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Recombination between linked genes occurs </a:t>
            </a:r>
            <a:r>
              <a:rPr dirty="0">
                <a:latin typeface="Arial" panose="020B0604020202020204"/>
                <a:cs typeface="Arial" panose="020B0604020202020204"/>
              </a:rPr>
              <a:t>at the </a:t>
            </a:r>
            <a:r>
              <a:rPr spc="-4" dirty="0">
                <a:latin typeface="Arial" panose="020B0604020202020204"/>
                <a:cs typeface="Arial" panose="020B0604020202020204"/>
              </a:rPr>
              <a:t>same </a:t>
            </a:r>
            <a:r>
              <a:rPr dirty="0">
                <a:latin typeface="Arial" panose="020B0604020202020204"/>
                <a:cs typeface="Arial" panose="020B0604020202020204"/>
              </a:rPr>
              <a:t>frequency  </a:t>
            </a:r>
            <a:r>
              <a:rPr spc="-4" dirty="0">
                <a:latin typeface="Arial" panose="020B0604020202020204"/>
                <a:cs typeface="Arial" panose="020B0604020202020204"/>
              </a:rPr>
              <a:t>whether alleles are in </a:t>
            </a:r>
            <a:r>
              <a:rPr b="1" i="1" spc="-4" dirty="0">
                <a:latin typeface="Arial" panose="020B0604020202020204"/>
                <a:cs typeface="Arial" panose="020B0604020202020204"/>
              </a:rPr>
              <a:t>cis </a:t>
            </a:r>
            <a:r>
              <a:rPr spc="-4" dirty="0">
                <a:latin typeface="Arial" panose="020B0604020202020204"/>
                <a:cs typeface="Arial" panose="020B0604020202020204"/>
              </a:rPr>
              <a:t>or </a:t>
            </a:r>
            <a:r>
              <a:rPr b="1" i="1" dirty="0">
                <a:latin typeface="Arial" panose="020B0604020202020204"/>
                <a:cs typeface="Arial" panose="020B0604020202020204"/>
              </a:rPr>
              <a:t>trans</a:t>
            </a:r>
            <a:r>
              <a:rPr spc="53" dirty="0">
                <a:solidFill>
                  <a:srgbClr val="0742B1"/>
                </a:solidFill>
                <a:latin typeface="Arial" panose="020B0604020202020204"/>
                <a:cs typeface="Arial" panose="020B0604020202020204"/>
              </a:rPr>
              <a:t> </a:t>
            </a:r>
            <a:r>
              <a:rPr spc="-4" dirty="0">
                <a:latin typeface="Arial" panose="020B0604020202020204"/>
                <a:cs typeface="Arial" panose="020B0604020202020204"/>
              </a:rPr>
              <a:t>configuration</a:t>
            </a:r>
            <a:endParaRPr dirty="0">
              <a:latin typeface="Arial" panose="020B0604020202020204"/>
              <a:cs typeface="Arial" panose="020B0604020202020204"/>
            </a:endParaRPr>
          </a:p>
          <a:p>
            <a:pPr>
              <a:spcBef>
                <a:spcPts val="23"/>
              </a:spcBef>
              <a:buClr>
                <a:srgbClr val="009999"/>
              </a:buClr>
              <a:buFont typeface="Wingdings" panose="05000000000000000000"/>
              <a:buChar char=""/>
            </a:pPr>
            <a:endParaRPr sz="2213" dirty="0">
              <a:latin typeface="Times New Roman" panose="02020603050405020304"/>
              <a:cs typeface="Times New Roman" panose="02020603050405020304"/>
            </a:endParaRPr>
          </a:p>
          <a:p>
            <a:pPr marL="266700" indent="-257175">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Recombination frequency is specific </a:t>
            </a:r>
            <a:r>
              <a:rPr dirty="0">
                <a:latin typeface="Arial" panose="020B0604020202020204"/>
                <a:cs typeface="Arial" panose="020B0604020202020204"/>
              </a:rPr>
              <a:t>for a </a:t>
            </a:r>
            <a:r>
              <a:rPr spc="-4" dirty="0">
                <a:latin typeface="Arial" panose="020B0604020202020204"/>
                <a:cs typeface="Arial" panose="020B0604020202020204"/>
              </a:rPr>
              <a:t>particular pair </a:t>
            </a:r>
            <a:r>
              <a:rPr dirty="0">
                <a:latin typeface="Arial" panose="020B0604020202020204"/>
                <a:cs typeface="Arial" panose="020B0604020202020204"/>
              </a:rPr>
              <a:t>of</a:t>
            </a:r>
            <a:r>
              <a:rPr spc="83" dirty="0">
                <a:latin typeface="Arial" panose="020B0604020202020204"/>
                <a:cs typeface="Arial" panose="020B0604020202020204"/>
              </a:rPr>
              <a:t> </a:t>
            </a:r>
            <a:r>
              <a:rPr spc="-4" dirty="0">
                <a:latin typeface="Arial" panose="020B0604020202020204"/>
                <a:cs typeface="Arial" panose="020B0604020202020204"/>
              </a:rPr>
              <a:t>genes</a:t>
            </a:r>
            <a:endParaRPr dirty="0">
              <a:latin typeface="Arial" panose="020B0604020202020204"/>
              <a:cs typeface="Arial" panose="020B0604020202020204"/>
            </a:endParaRPr>
          </a:p>
          <a:p>
            <a:pPr>
              <a:spcBef>
                <a:spcPts val="38"/>
              </a:spcBef>
              <a:buClr>
                <a:srgbClr val="009999"/>
              </a:buClr>
              <a:buFont typeface="Wingdings" panose="05000000000000000000"/>
              <a:buChar char=""/>
            </a:pPr>
            <a:endParaRPr sz="2438" dirty="0">
              <a:latin typeface="Times New Roman" panose="02020603050405020304"/>
              <a:cs typeface="Times New Roman" panose="02020603050405020304"/>
            </a:endParaRPr>
          </a:p>
          <a:p>
            <a:pPr marL="266700" marR="3810" indent="-257175">
              <a:lnSpc>
                <a:spcPts val="1943"/>
              </a:lnSpc>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Recombination frequency increases with increasing distances between  </a:t>
            </a:r>
            <a:r>
              <a:rPr spc="-8" dirty="0">
                <a:latin typeface="Arial" panose="020B0604020202020204"/>
                <a:cs typeface="Arial" panose="020B0604020202020204"/>
              </a:rPr>
              <a:t>genes</a:t>
            </a:r>
            <a:endParaRPr dirty="0">
              <a:latin typeface="Arial" panose="020B0604020202020204"/>
              <a:cs typeface="Arial" panose="020B0604020202020204"/>
            </a:endParaRPr>
          </a:p>
          <a:p>
            <a:pPr>
              <a:spcBef>
                <a:spcPts val="4"/>
              </a:spcBef>
              <a:buClr>
                <a:srgbClr val="009999"/>
              </a:buClr>
            </a:pPr>
            <a:endParaRPr sz="2175" dirty="0">
              <a:latin typeface="Times New Roman" panose="02020603050405020304"/>
              <a:cs typeface="Times New Roman" panose="02020603050405020304"/>
            </a:endParaRPr>
          </a:p>
          <a:p>
            <a:pPr marL="266700" marR="35719" indent="-257175">
              <a:lnSpc>
                <a:spcPts val="2325"/>
              </a:lnSpc>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No </a:t>
            </a:r>
            <a:r>
              <a:rPr dirty="0">
                <a:latin typeface="Arial" panose="020B0604020202020204"/>
                <a:cs typeface="Arial" panose="020B0604020202020204"/>
              </a:rPr>
              <a:t>matter </a:t>
            </a:r>
            <a:r>
              <a:rPr spc="-4" dirty="0">
                <a:latin typeface="Arial" panose="020B0604020202020204"/>
                <a:cs typeface="Arial" panose="020B0604020202020204"/>
              </a:rPr>
              <a:t>how </a:t>
            </a:r>
            <a:r>
              <a:rPr dirty="0">
                <a:latin typeface="Arial" panose="020B0604020202020204"/>
                <a:cs typeface="Arial" panose="020B0604020202020204"/>
              </a:rPr>
              <a:t>far </a:t>
            </a:r>
            <a:r>
              <a:rPr spc="-4" dirty="0">
                <a:latin typeface="Arial" panose="020B0604020202020204"/>
                <a:cs typeface="Arial" panose="020B0604020202020204"/>
              </a:rPr>
              <a:t>apart two genes </a:t>
            </a:r>
            <a:r>
              <a:rPr dirty="0">
                <a:latin typeface="Arial" panose="020B0604020202020204"/>
                <a:cs typeface="Arial" panose="020B0604020202020204"/>
              </a:rPr>
              <a:t>may </a:t>
            </a:r>
            <a:r>
              <a:rPr spc="-4" dirty="0">
                <a:latin typeface="Arial" panose="020B0604020202020204"/>
                <a:cs typeface="Arial" panose="020B0604020202020204"/>
              </a:rPr>
              <a:t>be, </a:t>
            </a:r>
            <a:r>
              <a:rPr dirty="0">
                <a:latin typeface="Arial" panose="020B0604020202020204"/>
                <a:cs typeface="Arial" panose="020B0604020202020204"/>
              </a:rPr>
              <a:t>the </a:t>
            </a:r>
            <a:r>
              <a:rPr spc="-4" dirty="0">
                <a:latin typeface="Arial" panose="020B0604020202020204"/>
                <a:cs typeface="Arial" panose="020B0604020202020204"/>
              </a:rPr>
              <a:t>maximum frequency </a:t>
            </a:r>
            <a:r>
              <a:rPr dirty="0">
                <a:latin typeface="Arial" panose="020B0604020202020204"/>
                <a:cs typeface="Arial" panose="020B0604020202020204"/>
              </a:rPr>
              <a:t>of  </a:t>
            </a:r>
            <a:r>
              <a:rPr spc="-4" dirty="0">
                <a:latin typeface="Arial" panose="020B0604020202020204"/>
                <a:cs typeface="Arial" panose="020B0604020202020204"/>
              </a:rPr>
              <a:t>recombination between any </a:t>
            </a:r>
            <a:r>
              <a:rPr dirty="0">
                <a:latin typeface="Arial" panose="020B0604020202020204"/>
                <a:cs typeface="Arial" panose="020B0604020202020204"/>
              </a:rPr>
              <a:t>two </a:t>
            </a:r>
            <a:r>
              <a:rPr spc="-4" dirty="0">
                <a:latin typeface="Arial" panose="020B0604020202020204"/>
                <a:cs typeface="Arial" panose="020B0604020202020204"/>
              </a:rPr>
              <a:t>genes is</a:t>
            </a:r>
            <a:r>
              <a:rPr spc="-4" dirty="0">
                <a:solidFill>
                  <a:srgbClr val="C00000"/>
                </a:solidFill>
                <a:latin typeface="Arial" panose="020B0604020202020204"/>
                <a:cs typeface="Arial" panose="020B0604020202020204"/>
              </a:rPr>
              <a:t> </a:t>
            </a:r>
            <a:r>
              <a:rPr b="1" spc="-4" dirty="0">
                <a:solidFill>
                  <a:srgbClr val="C00000"/>
                </a:solidFill>
                <a:latin typeface="Arial" panose="020B0604020202020204"/>
                <a:cs typeface="Arial" panose="020B0604020202020204"/>
              </a:rPr>
              <a:t>50</a:t>
            </a:r>
            <a:r>
              <a:rPr b="1" spc="71" dirty="0">
                <a:solidFill>
                  <a:srgbClr val="C00000"/>
                </a:solidFill>
                <a:latin typeface="Arial" panose="020B0604020202020204"/>
                <a:cs typeface="Arial" panose="020B0604020202020204"/>
              </a:rPr>
              <a:t> </a:t>
            </a:r>
            <a:r>
              <a:rPr b="1" spc="-4" dirty="0">
                <a:solidFill>
                  <a:srgbClr val="C00000"/>
                </a:solidFill>
                <a:latin typeface="Arial" panose="020B0604020202020204"/>
                <a:cs typeface="Arial" panose="020B0604020202020204"/>
              </a:rPr>
              <a:t>percent</a:t>
            </a:r>
            <a:r>
              <a:rPr sz="2250" spc="-4" dirty="0">
                <a:solidFill>
                  <a:srgbClr val="C00000"/>
                </a:solidFill>
                <a:latin typeface="Arial" panose="020B0604020202020204"/>
                <a:cs typeface="Arial" panose="020B0604020202020204"/>
              </a:rPr>
              <a:t>.</a:t>
            </a:r>
          </a:p>
        </p:txBody>
      </p:sp>
      <p:sp>
        <p:nvSpPr>
          <p:cNvPr id="4" name="TextBox 3">
            <a:extLst>
              <a:ext uri="{FF2B5EF4-FFF2-40B4-BE49-F238E27FC236}">
                <a16:creationId xmlns:a16="http://schemas.microsoft.com/office/drawing/2014/main" id="{A65BEB1B-4CF4-0C48-9E85-EDC6EC544C7F}"/>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98851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8F3839-9487-5946-8F5C-A666264AA719}"/>
              </a:ext>
            </a:extLst>
          </p:cNvPr>
          <p:cNvSpPr txBox="1"/>
          <p:nvPr/>
        </p:nvSpPr>
        <p:spPr>
          <a:xfrm>
            <a:off x="182175" y="196228"/>
            <a:ext cx="1921650" cy="584775"/>
          </a:xfrm>
          <a:prstGeom prst="rect">
            <a:avLst/>
          </a:prstGeom>
          <a:noFill/>
        </p:spPr>
        <p:txBody>
          <a:bodyPr wrap="square" rtlCol="0">
            <a:spAutoFit/>
          </a:bodyPr>
          <a:lstStyle/>
          <a:p>
            <a:pPr algn="ctr"/>
            <a:r>
              <a:rPr lang="en-US" sz="3200" b="1" dirty="0">
                <a:latin typeface="+mj-lt"/>
                <a:cs typeface="Arial" panose="020B0604020202020204" pitchFamily="34" charset="0"/>
              </a:rPr>
              <a:t>Meiosis</a:t>
            </a:r>
            <a:r>
              <a:rPr lang="en-US" sz="2000" b="1" dirty="0">
                <a:latin typeface="+mj-lt"/>
                <a:cs typeface="Arial" panose="020B0604020202020204" pitchFamily="34" charset="0"/>
              </a:rPr>
              <a:t> </a:t>
            </a:r>
          </a:p>
        </p:txBody>
      </p:sp>
      <p:grpSp>
        <p:nvGrpSpPr>
          <p:cNvPr id="2" name="Group 1">
            <a:extLst>
              <a:ext uri="{FF2B5EF4-FFF2-40B4-BE49-F238E27FC236}">
                <a16:creationId xmlns:a16="http://schemas.microsoft.com/office/drawing/2014/main" id="{9AE255D9-8C5A-5741-B400-5C0077E537C5}"/>
              </a:ext>
            </a:extLst>
          </p:cNvPr>
          <p:cNvGrpSpPr/>
          <p:nvPr/>
        </p:nvGrpSpPr>
        <p:grpSpPr>
          <a:xfrm>
            <a:off x="36032" y="0"/>
            <a:ext cx="9071936" cy="6538563"/>
            <a:chOff x="1218156" y="929593"/>
            <a:chExt cx="7705307" cy="5071157"/>
          </a:xfrm>
        </p:grpSpPr>
        <p:pic>
          <p:nvPicPr>
            <p:cNvPr id="4" name="Picture 3">
              <a:extLst>
                <a:ext uri="{FF2B5EF4-FFF2-40B4-BE49-F238E27FC236}">
                  <a16:creationId xmlns:a16="http://schemas.microsoft.com/office/drawing/2014/main" id="{AA1C8F6E-CC39-AF44-9BD4-BA7121A8B140}"/>
                </a:ext>
              </a:extLst>
            </p:cNvPr>
            <p:cNvPicPr>
              <a:picLocks noChangeAspect="1"/>
            </p:cNvPicPr>
            <p:nvPr/>
          </p:nvPicPr>
          <p:blipFill>
            <a:blip r:embed="rId3"/>
            <a:stretch>
              <a:fillRect/>
            </a:stretch>
          </p:blipFill>
          <p:spPr>
            <a:xfrm>
              <a:off x="3350712" y="929593"/>
              <a:ext cx="4283902" cy="5071157"/>
            </a:xfrm>
            <a:prstGeom prst="rect">
              <a:avLst/>
            </a:prstGeom>
          </p:spPr>
        </p:pic>
        <p:sp>
          <p:nvSpPr>
            <p:cNvPr id="6" name="Oval 5">
              <a:extLst>
                <a:ext uri="{FF2B5EF4-FFF2-40B4-BE49-F238E27FC236}">
                  <a16:creationId xmlns:a16="http://schemas.microsoft.com/office/drawing/2014/main" id="{54307E53-F567-2243-AEED-636DB50561C0}"/>
                </a:ext>
              </a:extLst>
            </p:cNvPr>
            <p:cNvSpPr/>
            <p:nvPr/>
          </p:nvSpPr>
          <p:spPr>
            <a:xfrm>
              <a:off x="3603492" y="2266544"/>
              <a:ext cx="948847" cy="87369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Arrow Connector 7">
              <a:extLst>
                <a:ext uri="{FF2B5EF4-FFF2-40B4-BE49-F238E27FC236}">
                  <a16:creationId xmlns:a16="http://schemas.microsoft.com/office/drawing/2014/main" id="{45045CE9-8529-734C-90B0-9B9A64A236A7}"/>
                </a:ext>
              </a:extLst>
            </p:cNvPr>
            <p:cNvCxnSpPr>
              <a:cxnSpLocks/>
            </p:cNvCxnSpPr>
            <p:nvPr/>
          </p:nvCxnSpPr>
          <p:spPr>
            <a:xfrm flipH="1">
              <a:off x="3340880" y="2798475"/>
              <a:ext cx="272442" cy="164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98DBC7EB-67C5-F346-B745-D0CA65C6B59C}"/>
                </a:ext>
              </a:extLst>
            </p:cNvPr>
            <p:cNvSpPr txBox="1"/>
            <p:nvPr/>
          </p:nvSpPr>
          <p:spPr>
            <a:xfrm>
              <a:off x="1218156" y="2935324"/>
              <a:ext cx="2611677" cy="393862"/>
            </a:xfrm>
            <a:prstGeom prst="rect">
              <a:avLst/>
            </a:prstGeom>
            <a:noFill/>
          </p:spPr>
          <p:txBody>
            <a:bodyPr wrap="square" rtlCol="0">
              <a:spAutoFit/>
            </a:bodyPr>
            <a:lstStyle/>
            <a:p>
              <a:pPr algn="ctr"/>
              <a:r>
                <a:rPr lang="en-US" sz="1350" dirty="0"/>
                <a:t>Recombination takes place during Meiotic prophase I </a:t>
              </a:r>
            </a:p>
          </p:txBody>
        </p:sp>
        <p:sp>
          <p:nvSpPr>
            <p:cNvPr id="10" name="TextBox 9">
              <a:extLst>
                <a:ext uri="{FF2B5EF4-FFF2-40B4-BE49-F238E27FC236}">
                  <a16:creationId xmlns:a16="http://schemas.microsoft.com/office/drawing/2014/main" id="{BBF1DC08-F256-BA42-B619-A712ACEC7C21}"/>
                </a:ext>
              </a:extLst>
            </p:cNvPr>
            <p:cNvSpPr txBox="1"/>
            <p:nvPr/>
          </p:nvSpPr>
          <p:spPr>
            <a:xfrm>
              <a:off x="1238101" y="5023063"/>
              <a:ext cx="2217107" cy="393862"/>
            </a:xfrm>
            <a:prstGeom prst="rect">
              <a:avLst/>
            </a:prstGeom>
            <a:noFill/>
          </p:spPr>
          <p:txBody>
            <a:bodyPr wrap="square" rtlCol="0">
              <a:spAutoFit/>
            </a:bodyPr>
            <a:lstStyle/>
            <a:p>
              <a:pPr algn="ctr"/>
              <a:r>
                <a:rPr lang="en-US" sz="1350" dirty="0"/>
                <a:t>Haploid (n) gametes at  the end of Meiosis II </a:t>
              </a:r>
            </a:p>
          </p:txBody>
        </p:sp>
        <p:sp>
          <p:nvSpPr>
            <p:cNvPr id="12" name="Rectangle 11">
              <a:extLst>
                <a:ext uri="{FF2B5EF4-FFF2-40B4-BE49-F238E27FC236}">
                  <a16:creationId xmlns:a16="http://schemas.microsoft.com/office/drawing/2014/main" id="{3AD118B5-FBA4-1240-9CB6-915233162509}"/>
                </a:ext>
              </a:extLst>
            </p:cNvPr>
            <p:cNvSpPr/>
            <p:nvPr/>
          </p:nvSpPr>
          <p:spPr>
            <a:xfrm>
              <a:off x="6076235" y="1824905"/>
              <a:ext cx="1681619" cy="7844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15" name="TextBox 14">
              <a:extLst>
                <a:ext uri="{FF2B5EF4-FFF2-40B4-BE49-F238E27FC236}">
                  <a16:creationId xmlns:a16="http://schemas.microsoft.com/office/drawing/2014/main" id="{BECFA359-BF7A-4442-88F4-7740427CC94C}"/>
                </a:ext>
              </a:extLst>
            </p:cNvPr>
            <p:cNvSpPr txBox="1"/>
            <p:nvPr/>
          </p:nvSpPr>
          <p:spPr>
            <a:xfrm>
              <a:off x="7610994" y="2880677"/>
              <a:ext cx="1312469" cy="877238"/>
            </a:xfrm>
            <a:prstGeom prst="rect">
              <a:avLst/>
            </a:prstGeom>
            <a:noFill/>
          </p:spPr>
          <p:txBody>
            <a:bodyPr wrap="square" rtlCol="0">
              <a:spAutoFit/>
            </a:bodyPr>
            <a:lstStyle/>
            <a:p>
              <a:pPr algn="ctr"/>
              <a:r>
                <a:rPr lang="en-US" sz="1350" dirty="0"/>
                <a:t>End of Meiosis I, one replicated homologous chromosome per daughter cell </a:t>
              </a:r>
            </a:p>
          </p:txBody>
        </p:sp>
      </p:grpSp>
      <p:cxnSp>
        <p:nvCxnSpPr>
          <p:cNvPr id="19" name="Elbow Connector 18">
            <a:extLst>
              <a:ext uri="{FF2B5EF4-FFF2-40B4-BE49-F238E27FC236}">
                <a16:creationId xmlns:a16="http://schemas.microsoft.com/office/drawing/2014/main" id="{6D366EEC-7768-634F-B14C-49E40C5136E4}"/>
              </a:ext>
            </a:extLst>
          </p:cNvPr>
          <p:cNvCxnSpPr>
            <a:cxnSpLocks/>
            <a:stCxn id="12" idx="3"/>
            <a:endCxn id="15" idx="0"/>
          </p:cNvCxnSpPr>
          <p:nvPr/>
        </p:nvCxnSpPr>
        <p:spPr>
          <a:xfrm>
            <a:off x="7735624" y="1660098"/>
            <a:ext cx="599719" cy="85555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D40FE18F-85DF-DC48-84E5-CAC390AFAE15}"/>
              </a:ext>
            </a:extLst>
          </p:cNvPr>
          <p:cNvSpPr txBox="1"/>
          <p:nvPr/>
        </p:nvSpPr>
        <p:spPr>
          <a:xfrm>
            <a:off x="6250329" y="6215605"/>
            <a:ext cx="2085013" cy="369332"/>
          </a:xfrm>
          <a:prstGeom prst="rect">
            <a:avLst/>
          </a:prstGeom>
          <a:noFill/>
        </p:spPr>
        <p:txBody>
          <a:bodyPr wrap="square" rtlCol="0">
            <a:spAutoFit/>
          </a:bodyPr>
          <a:lstStyle/>
          <a:p>
            <a:r>
              <a:rPr lang="en-US" dirty="0"/>
              <a:t>Mercier et al. 2015</a:t>
            </a:r>
          </a:p>
        </p:txBody>
      </p:sp>
    </p:spTree>
    <p:extLst>
      <p:ext uri="{BB962C8B-B14F-4D97-AF65-F5344CB8AC3E}">
        <p14:creationId xmlns:p14="http://schemas.microsoft.com/office/powerpoint/2010/main" val="1141011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66172" y="1028423"/>
            <a:ext cx="4227555" cy="424636"/>
          </a:xfrm>
          <a:prstGeom prst="rect">
            <a:avLst/>
          </a:prstGeom>
        </p:spPr>
        <p:txBody>
          <a:bodyPr vert="horz" wrap="square" lIns="0" tIns="9049" rIns="0" bIns="0" rtlCol="0" anchor="ctr">
            <a:spAutoFit/>
          </a:bodyPr>
          <a:lstStyle/>
          <a:p>
            <a:pPr marL="11430" algn="ctr">
              <a:lnSpc>
                <a:spcPct val="100000"/>
              </a:lnSpc>
              <a:spcBef>
                <a:spcPts val="71"/>
              </a:spcBef>
            </a:pPr>
            <a:r>
              <a:rPr sz="2700" b="1" spc="-11" dirty="0">
                <a:solidFill>
                  <a:srgbClr val="FF0000"/>
                </a:solidFill>
                <a:latin typeface="+mn-lt"/>
              </a:rPr>
              <a:t>Crossing</a:t>
            </a:r>
            <a:r>
              <a:rPr sz="2700" b="1" spc="64" dirty="0">
                <a:solidFill>
                  <a:srgbClr val="FF0000"/>
                </a:solidFill>
                <a:latin typeface="+mn-lt"/>
              </a:rPr>
              <a:t> </a:t>
            </a:r>
            <a:r>
              <a:rPr sz="2700" b="1" spc="-94" dirty="0">
                <a:solidFill>
                  <a:srgbClr val="FF0000"/>
                </a:solidFill>
                <a:latin typeface="+mn-lt"/>
              </a:rPr>
              <a:t>Over</a:t>
            </a:r>
            <a:r>
              <a:rPr lang="en-GB" sz="2700" b="1" spc="-94" dirty="0">
                <a:solidFill>
                  <a:srgbClr val="FF0000"/>
                </a:solidFill>
                <a:latin typeface="+mn-lt"/>
              </a:rPr>
              <a:t> /Recombination</a:t>
            </a:r>
            <a:endParaRPr sz="2700" b="1" spc="-94" dirty="0">
              <a:solidFill>
                <a:srgbClr val="FF0000"/>
              </a:solidFill>
              <a:latin typeface="+mn-lt"/>
            </a:endParaRPr>
          </a:p>
        </p:txBody>
      </p:sp>
      <p:sp>
        <p:nvSpPr>
          <p:cNvPr id="4" name="object 4"/>
          <p:cNvSpPr txBox="1"/>
          <p:nvPr/>
        </p:nvSpPr>
        <p:spPr>
          <a:xfrm>
            <a:off x="503396" y="2277904"/>
            <a:ext cx="7813358" cy="2576314"/>
          </a:xfrm>
          <a:prstGeom prst="rect">
            <a:avLst/>
          </a:prstGeom>
        </p:spPr>
        <p:txBody>
          <a:bodyPr vert="horz" wrap="square" lIns="0" tIns="40481" rIns="0" bIns="0" rtlCol="0">
            <a:spAutoFit/>
          </a:bodyPr>
          <a:lstStyle/>
          <a:p>
            <a:pPr marL="266700" marR="3810" indent="-257175">
              <a:lnSpc>
                <a:spcPts val="1943"/>
              </a:lnSpc>
              <a:spcBef>
                <a:spcPts val="319"/>
              </a:spcBef>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Crossovers which occur outside </a:t>
            </a:r>
            <a:r>
              <a:rPr dirty="0">
                <a:latin typeface="Arial" panose="020B0604020202020204"/>
                <a:cs typeface="Arial" panose="020B0604020202020204"/>
              </a:rPr>
              <a:t>the </a:t>
            </a:r>
            <a:r>
              <a:rPr spc="-4" dirty="0">
                <a:latin typeface="Arial" panose="020B0604020202020204"/>
                <a:cs typeface="Arial" panose="020B0604020202020204"/>
              </a:rPr>
              <a:t>region between  two genes will </a:t>
            </a:r>
            <a:r>
              <a:rPr dirty="0">
                <a:latin typeface="Arial" panose="020B0604020202020204"/>
                <a:cs typeface="Arial" panose="020B0604020202020204"/>
              </a:rPr>
              <a:t>not </a:t>
            </a:r>
            <a:r>
              <a:rPr spc="-4" dirty="0">
                <a:latin typeface="Arial" panose="020B0604020202020204"/>
                <a:cs typeface="Arial" panose="020B0604020202020204"/>
              </a:rPr>
              <a:t>alter their</a:t>
            </a:r>
            <a:r>
              <a:rPr spc="34" dirty="0">
                <a:latin typeface="Arial" panose="020B0604020202020204"/>
                <a:cs typeface="Arial" panose="020B0604020202020204"/>
              </a:rPr>
              <a:t> </a:t>
            </a:r>
            <a:r>
              <a:rPr spc="-4" dirty="0">
                <a:latin typeface="Arial" panose="020B0604020202020204"/>
                <a:cs typeface="Arial" panose="020B0604020202020204"/>
              </a:rPr>
              <a:t>arrangement</a:t>
            </a:r>
            <a:endParaRPr>
              <a:latin typeface="Arial" panose="020B0604020202020204"/>
              <a:cs typeface="Arial" panose="020B0604020202020204"/>
            </a:endParaRPr>
          </a:p>
          <a:p>
            <a:pPr>
              <a:spcBef>
                <a:spcPts val="23"/>
              </a:spcBef>
              <a:buClr>
                <a:srgbClr val="009999"/>
              </a:buClr>
              <a:buFont typeface="Wingdings" panose="05000000000000000000"/>
              <a:buChar char=""/>
            </a:pPr>
            <a:endParaRPr sz="2213">
              <a:latin typeface="Times New Roman" panose="02020603050405020304"/>
              <a:cs typeface="Times New Roman" panose="02020603050405020304"/>
            </a:endParaRPr>
          </a:p>
          <a:p>
            <a:pPr marL="266700" indent="-257175">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The result </a:t>
            </a:r>
            <a:r>
              <a:rPr dirty="0">
                <a:latin typeface="Arial" panose="020B0604020202020204"/>
                <a:cs typeface="Arial" panose="020B0604020202020204"/>
              </a:rPr>
              <a:t>of </a:t>
            </a:r>
            <a:r>
              <a:rPr spc="-4" dirty="0">
                <a:solidFill>
                  <a:srgbClr val="0742B1"/>
                </a:solidFill>
                <a:latin typeface="Arial" panose="020B0604020202020204"/>
                <a:cs typeface="Arial" panose="020B0604020202020204"/>
              </a:rPr>
              <a:t>double </a:t>
            </a:r>
            <a:r>
              <a:rPr dirty="0">
                <a:solidFill>
                  <a:srgbClr val="0742B1"/>
                </a:solidFill>
                <a:latin typeface="Arial" panose="020B0604020202020204"/>
                <a:cs typeface="Arial" panose="020B0604020202020204"/>
              </a:rPr>
              <a:t>crossovers </a:t>
            </a:r>
            <a:r>
              <a:rPr spc="-4" dirty="0">
                <a:latin typeface="Arial" panose="020B0604020202020204"/>
                <a:cs typeface="Arial" panose="020B0604020202020204"/>
              </a:rPr>
              <a:t>between</a:t>
            </a:r>
            <a:r>
              <a:rPr spc="26" dirty="0">
                <a:latin typeface="Arial" panose="020B0604020202020204"/>
                <a:cs typeface="Arial" panose="020B0604020202020204"/>
              </a:rPr>
              <a:t> </a:t>
            </a:r>
            <a:r>
              <a:rPr dirty="0">
                <a:latin typeface="Arial" panose="020B0604020202020204"/>
                <a:cs typeface="Arial" panose="020B0604020202020204"/>
              </a:rPr>
              <a:t>two</a:t>
            </a:r>
            <a:endParaRPr>
              <a:latin typeface="Arial" panose="020B0604020202020204"/>
              <a:cs typeface="Arial" panose="020B0604020202020204"/>
            </a:endParaRPr>
          </a:p>
          <a:p>
            <a:pPr marL="266700" marR="791528">
              <a:lnSpc>
                <a:spcPts val="1943"/>
              </a:lnSpc>
              <a:spcBef>
                <a:spcPts val="461"/>
              </a:spcBef>
            </a:pPr>
            <a:r>
              <a:rPr spc="-4" dirty="0">
                <a:latin typeface="Arial" panose="020B0604020202020204"/>
                <a:cs typeface="Arial" panose="020B0604020202020204"/>
              </a:rPr>
              <a:t>genes is indistinguishable </a:t>
            </a:r>
            <a:r>
              <a:rPr dirty="0">
                <a:latin typeface="Arial" panose="020B0604020202020204"/>
                <a:cs typeface="Arial" panose="020B0604020202020204"/>
              </a:rPr>
              <a:t>from </a:t>
            </a:r>
            <a:r>
              <a:rPr spc="-4" dirty="0">
                <a:latin typeface="Arial" panose="020B0604020202020204"/>
                <a:cs typeface="Arial" panose="020B0604020202020204"/>
              </a:rPr>
              <a:t>independent  </a:t>
            </a:r>
            <a:r>
              <a:rPr dirty="0">
                <a:latin typeface="Arial" panose="020B0604020202020204"/>
                <a:cs typeface="Arial" panose="020B0604020202020204"/>
              </a:rPr>
              <a:t>assortment of the</a:t>
            </a:r>
            <a:r>
              <a:rPr spc="-26" dirty="0">
                <a:latin typeface="Arial" panose="020B0604020202020204"/>
                <a:cs typeface="Arial" panose="020B0604020202020204"/>
              </a:rPr>
              <a:t> </a:t>
            </a:r>
            <a:r>
              <a:rPr spc="-4" dirty="0">
                <a:latin typeface="Arial" panose="020B0604020202020204"/>
                <a:cs typeface="Arial" panose="020B0604020202020204"/>
              </a:rPr>
              <a:t>genes</a:t>
            </a:r>
            <a:endParaRPr>
              <a:latin typeface="Arial" panose="020B0604020202020204"/>
              <a:cs typeface="Arial" panose="020B0604020202020204"/>
            </a:endParaRPr>
          </a:p>
          <a:p>
            <a:pPr>
              <a:spcBef>
                <a:spcPts val="23"/>
              </a:spcBef>
            </a:pPr>
            <a:endParaRPr sz="2213">
              <a:latin typeface="Times New Roman" panose="02020603050405020304"/>
              <a:cs typeface="Times New Roman" panose="02020603050405020304"/>
            </a:endParaRPr>
          </a:p>
          <a:p>
            <a:pPr marL="266700" indent="-257175">
              <a:lnSpc>
                <a:spcPts val="2055"/>
              </a:lnSpc>
              <a:buClr>
                <a:srgbClr val="009999"/>
              </a:buClr>
              <a:buSzPct val="65000"/>
              <a:buFont typeface="Wingdings" panose="05000000000000000000"/>
              <a:buChar char=""/>
              <a:tabLst>
                <a:tab pos="266224" algn="l"/>
                <a:tab pos="266700" algn="l"/>
              </a:tabLst>
            </a:pPr>
            <a:r>
              <a:rPr spc="-4" dirty="0">
                <a:latin typeface="Arial" panose="020B0604020202020204"/>
                <a:cs typeface="Arial" panose="020B0604020202020204"/>
              </a:rPr>
              <a:t>Crossovers involving </a:t>
            </a:r>
            <a:r>
              <a:rPr dirty="0">
                <a:latin typeface="Arial" panose="020B0604020202020204"/>
                <a:cs typeface="Arial" panose="020B0604020202020204"/>
              </a:rPr>
              <a:t>three </a:t>
            </a:r>
            <a:r>
              <a:rPr spc="-4" dirty="0">
                <a:latin typeface="Arial" panose="020B0604020202020204"/>
                <a:cs typeface="Arial" panose="020B0604020202020204"/>
              </a:rPr>
              <a:t>pairs </a:t>
            </a:r>
            <a:r>
              <a:rPr dirty="0">
                <a:latin typeface="Arial" panose="020B0604020202020204"/>
                <a:cs typeface="Arial" panose="020B0604020202020204"/>
              </a:rPr>
              <a:t>of</a:t>
            </a:r>
            <a:r>
              <a:rPr spc="38" dirty="0">
                <a:latin typeface="Arial" panose="020B0604020202020204"/>
                <a:cs typeface="Arial" panose="020B0604020202020204"/>
              </a:rPr>
              <a:t> </a:t>
            </a:r>
            <a:r>
              <a:rPr spc="-4" dirty="0">
                <a:latin typeface="Arial" panose="020B0604020202020204"/>
                <a:cs typeface="Arial" panose="020B0604020202020204"/>
              </a:rPr>
              <a:t>alleles</a:t>
            </a:r>
            <a:endParaRPr>
              <a:latin typeface="Arial" panose="020B0604020202020204"/>
              <a:cs typeface="Arial" panose="020B0604020202020204"/>
            </a:endParaRPr>
          </a:p>
          <a:p>
            <a:pPr marL="266700">
              <a:lnSpc>
                <a:spcPts val="2055"/>
              </a:lnSpc>
            </a:pPr>
            <a:r>
              <a:rPr spc="-4" dirty="0">
                <a:latin typeface="Arial" panose="020B0604020202020204"/>
                <a:cs typeface="Arial" panose="020B0604020202020204"/>
              </a:rPr>
              <a:t>specify </a:t>
            </a:r>
            <a:r>
              <a:rPr spc="-4" dirty="0">
                <a:solidFill>
                  <a:srgbClr val="0742B1"/>
                </a:solidFill>
                <a:latin typeface="Arial" panose="020B0604020202020204"/>
                <a:cs typeface="Arial" panose="020B0604020202020204"/>
              </a:rPr>
              <a:t>gene order </a:t>
            </a:r>
            <a:r>
              <a:rPr dirty="0">
                <a:latin typeface="Arial" panose="020B0604020202020204"/>
                <a:cs typeface="Arial" panose="020B0604020202020204"/>
              </a:rPr>
              <a:t>= </a:t>
            </a:r>
            <a:r>
              <a:rPr spc="-4" dirty="0">
                <a:latin typeface="Arial" panose="020B0604020202020204"/>
                <a:cs typeface="Arial" panose="020B0604020202020204"/>
              </a:rPr>
              <a:t>linear sequence </a:t>
            </a:r>
            <a:r>
              <a:rPr dirty="0">
                <a:latin typeface="Arial" panose="020B0604020202020204"/>
                <a:cs typeface="Arial" panose="020B0604020202020204"/>
              </a:rPr>
              <a:t>of</a:t>
            </a:r>
            <a:r>
              <a:rPr spc="71" dirty="0">
                <a:latin typeface="Arial" panose="020B0604020202020204"/>
                <a:cs typeface="Arial" panose="020B0604020202020204"/>
              </a:rPr>
              <a:t> </a:t>
            </a:r>
            <a:r>
              <a:rPr spc="-4" dirty="0">
                <a:latin typeface="Arial" panose="020B0604020202020204"/>
                <a:cs typeface="Arial" panose="020B0604020202020204"/>
              </a:rPr>
              <a:t>genes</a:t>
            </a:r>
            <a:endParaRPr>
              <a:latin typeface="Arial" panose="020B0604020202020204"/>
              <a:cs typeface="Arial" panose="020B0604020202020204"/>
            </a:endParaRPr>
          </a:p>
        </p:txBody>
      </p:sp>
      <p:sp>
        <p:nvSpPr>
          <p:cNvPr id="5" name="TextBox 4">
            <a:extLst>
              <a:ext uri="{FF2B5EF4-FFF2-40B4-BE49-F238E27FC236}">
                <a16:creationId xmlns:a16="http://schemas.microsoft.com/office/drawing/2014/main" id="{D9ED6771-53F8-0D4C-AE33-5DD9CD674A75}"/>
              </a:ext>
            </a:extLst>
          </p:cNvPr>
          <p:cNvSpPr txBox="1"/>
          <p:nvPr/>
        </p:nvSpPr>
        <p:spPr>
          <a:xfrm>
            <a:off x="5812154" y="6181899"/>
            <a:ext cx="3095882" cy="369332"/>
          </a:xfrm>
          <a:prstGeom prst="rect">
            <a:avLst/>
          </a:prstGeom>
          <a:noFill/>
        </p:spPr>
        <p:txBody>
          <a:bodyPr wrap="square" rtlCol="0">
            <a:spAutoFit/>
          </a:bodyPr>
          <a:lstStyle/>
          <a:p>
            <a:r>
              <a:rPr lang="en-US" dirty="0"/>
              <a:t>Courtesy : </a:t>
            </a:r>
            <a:r>
              <a:rPr lang="en-US" dirty="0" err="1"/>
              <a:t>Dr.Sujan</a:t>
            </a:r>
            <a:r>
              <a:rPr lang="en-US" dirty="0"/>
              <a:t> </a:t>
            </a:r>
            <a:r>
              <a:rPr lang="en-US" dirty="0" err="1"/>
              <a:t>Mamidi</a:t>
            </a:r>
            <a:endParaRPr lang="en-US" dirty="0"/>
          </a:p>
        </p:txBody>
      </p:sp>
    </p:spTree>
    <p:extLst>
      <p:ext uri="{BB962C8B-B14F-4D97-AF65-F5344CB8AC3E}">
        <p14:creationId xmlns:p14="http://schemas.microsoft.com/office/powerpoint/2010/main" val="176989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186BE4E2-08D4-3F48-B66B-5F1C80A08E5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73719" y="756144"/>
            <a:ext cx="4712003" cy="583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E49FB94-A61D-1443-8154-B1759EEC71D9}"/>
              </a:ext>
            </a:extLst>
          </p:cNvPr>
          <p:cNvSpPr>
            <a:spLocks noChangeArrowheads="1"/>
          </p:cNvSpPr>
          <p:nvPr/>
        </p:nvSpPr>
        <p:spPr bwMode="auto">
          <a:xfrm>
            <a:off x="6196858" y="6356280"/>
            <a:ext cx="2703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dirty="0" err="1">
                <a:latin typeface="+mn-lt"/>
                <a:ea typeface="Century Gothic" panose="020B0502020202020204" pitchFamily="34" charset="0"/>
                <a:cs typeface="Century Gothic" panose="020B0502020202020204" pitchFamily="34" charset="0"/>
              </a:rPr>
              <a:t>Ziolkowski</a:t>
            </a:r>
            <a:r>
              <a:rPr lang="en-US" altLang="en-US" sz="2000" dirty="0">
                <a:latin typeface="+mn-lt"/>
                <a:ea typeface="Century Gothic" panose="020B0502020202020204" pitchFamily="34" charset="0"/>
                <a:cs typeface="Century Gothic" panose="020B0502020202020204" pitchFamily="34" charset="0"/>
              </a:rPr>
              <a:t> et al.,2017 </a:t>
            </a:r>
          </a:p>
        </p:txBody>
      </p:sp>
      <p:grpSp>
        <p:nvGrpSpPr>
          <p:cNvPr id="10" name="Group 8">
            <a:extLst>
              <a:ext uri="{FF2B5EF4-FFF2-40B4-BE49-F238E27FC236}">
                <a16:creationId xmlns:a16="http://schemas.microsoft.com/office/drawing/2014/main" id="{6FA42BFC-4544-A247-B387-816A9AB8B7BE}"/>
              </a:ext>
            </a:extLst>
          </p:cNvPr>
          <p:cNvGrpSpPr>
            <a:grpSpLocks/>
          </p:cNvGrpSpPr>
          <p:nvPr/>
        </p:nvGrpSpPr>
        <p:grpSpPr bwMode="auto">
          <a:xfrm>
            <a:off x="396870" y="981214"/>
            <a:ext cx="1291935" cy="5606277"/>
            <a:chOff x="145891" y="193810"/>
            <a:chExt cx="1176449" cy="6664189"/>
          </a:xfrm>
        </p:grpSpPr>
        <p:sp>
          <p:nvSpPr>
            <p:cNvPr id="11" name="Triangle 10">
              <a:extLst>
                <a:ext uri="{FF2B5EF4-FFF2-40B4-BE49-F238E27FC236}">
                  <a16:creationId xmlns:a16="http://schemas.microsoft.com/office/drawing/2014/main" id="{F1A4F829-4DF7-FD48-9F99-A444548D48A2}"/>
                </a:ext>
              </a:extLst>
            </p:cNvPr>
            <p:cNvSpPr/>
            <p:nvPr/>
          </p:nvSpPr>
          <p:spPr>
            <a:xfrm flipV="1">
              <a:off x="237036" y="193810"/>
              <a:ext cx="994158" cy="6664189"/>
            </a:xfrm>
            <a:prstGeom prst="triangle">
              <a:avLst>
                <a:gd name="adj" fmla="val 48649"/>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12" name="TextBox 5">
              <a:extLst>
                <a:ext uri="{FF2B5EF4-FFF2-40B4-BE49-F238E27FC236}">
                  <a16:creationId xmlns:a16="http://schemas.microsoft.com/office/drawing/2014/main" id="{9CBA17EA-02C6-1645-954E-6A85502AACEB}"/>
                </a:ext>
              </a:extLst>
            </p:cNvPr>
            <p:cNvSpPr txBox="1">
              <a:spLocks noChangeArrowheads="1"/>
            </p:cNvSpPr>
            <p:nvPr/>
          </p:nvSpPr>
          <p:spPr bwMode="auto">
            <a:xfrm>
              <a:off x="145891" y="193810"/>
              <a:ext cx="1176449" cy="84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3200" b="1" dirty="0"/>
                <a:t>250</a:t>
              </a:r>
            </a:p>
          </p:txBody>
        </p:sp>
        <p:sp>
          <p:nvSpPr>
            <p:cNvPr id="13" name="TextBox 6">
              <a:extLst>
                <a:ext uri="{FF2B5EF4-FFF2-40B4-BE49-F238E27FC236}">
                  <a16:creationId xmlns:a16="http://schemas.microsoft.com/office/drawing/2014/main" id="{D08849DD-50D3-D04E-9807-9E38ACCF7E4F}"/>
                </a:ext>
              </a:extLst>
            </p:cNvPr>
            <p:cNvSpPr txBox="1">
              <a:spLocks noChangeArrowheads="1"/>
            </p:cNvSpPr>
            <p:nvPr/>
          </p:nvSpPr>
          <p:spPr bwMode="auto">
            <a:xfrm>
              <a:off x="493215" y="4341490"/>
              <a:ext cx="481797" cy="126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500" b="1" dirty="0"/>
                <a:t> </a:t>
              </a:r>
              <a:r>
                <a:rPr lang="en-US" altLang="en-US" sz="2400" b="1" dirty="0"/>
                <a:t>10</a:t>
              </a:r>
              <a:endParaRPr lang="en-US" altLang="en-US" sz="1350" b="1" dirty="0"/>
            </a:p>
            <a:p>
              <a:pPr eaLnBrk="1" hangingPunct="1">
                <a:lnSpc>
                  <a:spcPct val="100000"/>
                </a:lnSpc>
                <a:spcBef>
                  <a:spcPct val="0"/>
                </a:spcBef>
                <a:buFontTx/>
                <a:buNone/>
              </a:pPr>
              <a:endParaRPr lang="en-US" altLang="en-US" sz="1200" b="1" dirty="0"/>
            </a:p>
          </p:txBody>
        </p:sp>
      </p:grpSp>
      <p:sp>
        <p:nvSpPr>
          <p:cNvPr id="14" name="TextBox 10">
            <a:extLst>
              <a:ext uri="{FF2B5EF4-FFF2-40B4-BE49-F238E27FC236}">
                <a16:creationId xmlns:a16="http://schemas.microsoft.com/office/drawing/2014/main" id="{39F4808A-FD20-2946-8216-61A3057F4EBE}"/>
              </a:ext>
            </a:extLst>
          </p:cNvPr>
          <p:cNvSpPr txBox="1">
            <a:spLocks noChangeArrowheads="1"/>
          </p:cNvSpPr>
          <p:nvPr/>
        </p:nvSpPr>
        <p:spPr bwMode="auto">
          <a:xfrm>
            <a:off x="1266298" y="61873"/>
            <a:ext cx="66890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r>
              <a:rPr lang="en-US" altLang="x-none" sz="3200" dirty="0">
                <a:latin typeface="+mj-lt"/>
                <a:ea typeface="Century Gothic" charset="0"/>
                <a:cs typeface="Century Gothic" charset="0"/>
              </a:rPr>
              <a:t>Meiotic Recombination in Arabidopsis</a:t>
            </a:r>
          </a:p>
        </p:txBody>
      </p:sp>
      <p:sp>
        <p:nvSpPr>
          <p:cNvPr id="2" name="Rectangle 1">
            <a:extLst>
              <a:ext uri="{FF2B5EF4-FFF2-40B4-BE49-F238E27FC236}">
                <a16:creationId xmlns:a16="http://schemas.microsoft.com/office/drawing/2014/main" id="{DE32BF87-7BA0-AF43-AF01-87F425F1D930}"/>
              </a:ext>
            </a:extLst>
          </p:cNvPr>
          <p:cNvSpPr/>
          <p:nvPr/>
        </p:nvSpPr>
        <p:spPr>
          <a:xfrm>
            <a:off x="3072685" y="6512321"/>
            <a:ext cx="1172052" cy="369332"/>
          </a:xfrm>
          <a:prstGeom prst="rect">
            <a:avLst/>
          </a:prstGeom>
        </p:spPr>
        <p:txBody>
          <a:bodyPr wrap="none">
            <a:spAutoFit/>
          </a:bodyPr>
          <a:lstStyle/>
          <a:p>
            <a:r>
              <a:rPr lang="en-US" b="1" dirty="0"/>
              <a:t>~2 CO/</a:t>
            </a:r>
            <a:r>
              <a:rPr lang="en-US" b="1" dirty="0" err="1"/>
              <a:t>Chr</a:t>
            </a:r>
            <a:endParaRPr lang="en-US" b="1" dirty="0"/>
          </a:p>
        </p:txBody>
      </p:sp>
      <p:pic>
        <p:nvPicPr>
          <p:cNvPr id="3" name="Picture 2">
            <a:extLst>
              <a:ext uri="{FF2B5EF4-FFF2-40B4-BE49-F238E27FC236}">
                <a16:creationId xmlns:a16="http://schemas.microsoft.com/office/drawing/2014/main" id="{89655D7B-7B68-644B-B097-384EF212A0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45274" y="2847154"/>
            <a:ext cx="1717744" cy="2447786"/>
          </a:xfrm>
          <a:prstGeom prst="rect">
            <a:avLst/>
          </a:prstGeom>
        </p:spPr>
      </p:pic>
      <p:sp>
        <p:nvSpPr>
          <p:cNvPr id="4" name="Rectangle 3">
            <a:extLst>
              <a:ext uri="{FF2B5EF4-FFF2-40B4-BE49-F238E27FC236}">
                <a16:creationId xmlns:a16="http://schemas.microsoft.com/office/drawing/2014/main" id="{DC07BFA0-3E98-264C-83EB-96DC7EE6ED94}"/>
              </a:ext>
            </a:extLst>
          </p:cNvPr>
          <p:cNvSpPr/>
          <p:nvPr/>
        </p:nvSpPr>
        <p:spPr>
          <a:xfrm>
            <a:off x="6816963" y="5268372"/>
            <a:ext cx="2203787" cy="307777"/>
          </a:xfrm>
          <a:prstGeom prst="rect">
            <a:avLst/>
          </a:prstGeom>
        </p:spPr>
        <p:txBody>
          <a:bodyPr wrap="square">
            <a:spAutoFit/>
          </a:bodyPr>
          <a:lstStyle/>
          <a:p>
            <a:r>
              <a:rPr lang="en-US" sz="1400" dirty="0"/>
              <a:t>https://</a:t>
            </a:r>
            <a:r>
              <a:rPr lang="en-US" sz="1400" dirty="0" err="1"/>
              <a:t>www.eurekalert.org</a:t>
            </a:r>
            <a:endParaRPr lang="en-US" sz="1400" dirty="0"/>
          </a:p>
        </p:txBody>
      </p:sp>
      <p:pic>
        <p:nvPicPr>
          <p:cNvPr id="5" name="Picture 4">
            <a:extLst>
              <a:ext uri="{FF2B5EF4-FFF2-40B4-BE49-F238E27FC236}">
                <a16:creationId xmlns:a16="http://schemas.microsoft.com/office/drawing/2014/main" id="{78611FCD-5828-F544-86D1-B4E38F6F8B0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29526" y="1007779"/>
            <a:ext cx="1660829" cy="1483029"/>
          </a:xfrm>
          <a:prstGeom prst="rect">
            <a:avLst/>
          </a:prstGeom>
        </p:spPr>
      </p:pic>
      <p:sp>
        <p:nvSpPr>
          <p:cNvPr id="7" name="Rectangle 6">
            <a:extLst>
              <a:ext uri="{FF2B5EF4-FFF2-40B4-BE49-F238E27FC236}">
                <a16:creationId xmlns:a16="http://schemas.microsoft.com/office/drawing/2014/main" id="{F9359986-9FE6-854F-83DF-16A84F1CF089}"/>
              </a:ext>
            </a:extLst>
          </p:cNvPr>
          <p:cNvSpPr/>
          <p:nvPr/>
        </p:nvSpPr>
        <p:spPr>
          <a:xfrm>
            <a:off x="6820905" y="2430678"/>
            <a:ext cx="2358663" cy="307777"/>
          </a:xfrm>
          <a:prstGeom prst="rect">
            <a:avLst/>
          </a:prstGeom>
        </p:spPr>
        <p:txBody>
          <a:bodyPr wrap="square">
            <a:spAutoFit/>
          </a:bodyPr>
          <a:lstStyle/>
          <a:p>
            <a:r>
              <a:rPr lang="en-US" sz="1400" dirty="0">
                <a:hlinkClick r:id="rId5"/>
              </a:rPr>
              <a:t>https://libraries.mit.edu</a:t>
            </a:r>
            <a:endParaRPr lang="en-US" sz="1400" dirty="0"/>
          </a:p>
        </p:txBody>
      </p:sp>
    </p:spTree>
    <p:extLst>
      <p:ext uri="{BB962C8B-B14F-4D97-AF65-F5344CB8AC3E}">
        <p14:creationId xmlns:p14="http://schemas.microsoft.com/office/powerpoint/2010/main" val="80170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FD2A5-0FA2-0A4C-B81A-86F9AD07A567}"/>
              </a:ext>
            </a:extLst>
          </p:cNvPr>
          <p:cNvSpPr txBox="1"/>
          <p:nvPr/>
        </p:nvSpPr>
        <p:spPr>
          <a:xfrm>
            <a:off x="850005" y="1996225"/>
            <a:ext cx="7637171" cy="1569660"/>
          </a:xfrm>
          <a:prstGeom prst="rect">
            <a:avLst/>
          </a:prstGeom>
          <a:noFill/>
        </p:spPr>
        <p:txBody>
          <a:bodyPr wrap="square" rtlCol="0">
            <a:spAutoFit/>
          </a:bodyPr>
          <a:lstStyle/>
          <a:p>
            <a:pPr algn="ctr"/>
            <a:r>
              <a:rPr lang="en-US" sz="3200" b="1" dirty="0">
                <a:latin typeface="+mj-lt"/>
              </a:rPr>
              <a:t>A forward genetic screen to identify genes that control meiotic recombination in </a:t>
            </a:r>
            <a:r>
              <a:rPr lang="en-US" sz="3200" b="1" i="1" dirty="0">
                <a:latin typeface="+mj-lt"/>
              </a:rPr>
              <a:t>Arabidopsis thaliana</a:t>
            </a:r>
          </a:p>
        </p:txBody>
      </p:sp>
      <p:sp>
        <p:nvSpPr>
          <p:cNvPr id="4" name="TextBox 3">
            <a:extLst>
              <a:ext uri="{FF2B5EF4-FFF2-40B4-BE49-F238E27FC236}">
                <a16:creationId xmlns:a16="http://schemas.microsoft.com/office/drawing/2014/main" id="{B6BC43E8-006E-4346-9A17-AA0625CFAB69}"/>
              </a:ext>
            </a:extLst>
          </p:cNvPr>
          <p:cNvSpPr txBox="1"/>
          <p:nvPr/>
        </p:nvSpPr>
        <p:spPr>
          <a:xfrm>
            <a:off x="503582" y="728870"/>
            <a:ext cx="2107096" cy="461665"/>
          </a:xfrm>
          <a:prstGeom prst="rect">
            <a:avLst/>
          </a:prstGeom>
          <a:noFill/>
        </p:spPr>
        <p:txBody>
          <a:bodyPr wrap="square" rtlCol="0">
            <a:spAutoFit/>
          </a:bodyPr>
          <a:lstStyle/>
          <a:p>
            <a:r>
              <a:rPr lang="en-US" sz="2400" b="1" dirty="0"/>
              <a:t>PhD work</a:t>
            </a:r>
          </a:p>
        </p:txBody>
      </p:sp>
      <p:sp>
        <p:nvSpPr>
          <p:cNvPr id="5" name="TextBox 4">
            <a:extLst>
              <a:ext uri="{FF2B5EF4-FFF2-40B4-BE49-F238E27FC236}">
                <a16:creationId xmlns:a16="http://schemas.microsoft.com/office/drawing/2014/main" id="{CFCFBD27-5E39-1040-B447-F0F77190ED35}"/>
              </a:ext>
            </a:extLst>
          </p:cNvPr>
          <p:cNvSpPr txBox="1"/>
          <p:nvPr/>
        </p:nvSpPr>
        <p:spPr>
          <a:xfrm>
            <a:off x="3087756" y="4823791"/>
            <a:ext cx="3578088" cy="646331"/>
          </a:xfrm>
          <a:prstGeom prst="rect">
            <a:avLst/>
          </a:prstGeom>
          <a:noFill/>
        </p:spPr>
        <p:txBody>
          <a:bodyPr wrap="square" rtlCol="0">
            <a:spAutoFit/>
          </a:bodyPr>
          <a:lstStyle/>
          <a:p>
            <a:r>
              <a:rPr lang="en-US" sz="3600" b="1" dirty="0">
                <a:solidFill>
                  <a:srgbClr val="FF0000"/>
                </a:solidFill>
                <a:latin typeface="+mj-lt"/>
              </a:rPr>
              <a:t>Why this project? </a:t>
            </a:r>
          </a:p>
        </p:txBody>
      </p:sp>
    </p:spTree>
    <p:extLst>
      <p:ext uri="{BB962C8B-B14F-4D97-AF65-F5344CB8AC3E}">
        <p14:creationId xmlns:p14="http://schemas.microsoft.com/office/powerpoint/2010/main" val="139638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556FED-CECA-5A48-9EF5-6247FE5040C9}"/>
              </a:ext>
            </a:extLst>
          </p:cNvPr>
          <p:cNvSpPr/>
          <p:nvPr/>
        </p:nvSpPr>
        <p:spPr>
          <a:xfrm>
            <a:off x="381965" y="119673"/>
            <a:ext cx="8565266" cy="830997"/>
          </a:xfrm>
          <a:prstGeom prst="rect">
            <a:avLst/>
          </a:prstGeom>
        </p:spPr>
        <p:txBody>
          <a:bodyPr wrap="square">
            <a:spAutoFit/>
          </a:bodyPr>
          <a:lstStyle/>
          <a:p>
            <a:pPr algn="ctr"/>
            <a:r>
              <a:rPr lang="en-GB" sz="2400" dirty="0">
                <a:latin typeface="+mj-lt"/>
                <a:ea typeface="Calibri" panose="020F0502020204030204" pitchFamily="34" charset="0"/>
              </a:rPr>
              <a:t>A forward genetic screen to isolate mutants that display higher or lower recombination rate (</a:t>
            </a:r>
            <a:r>
              <a:rPr lang="en-GB" sz="2400" dirty="0" err="1">
                <a:latin typeface="+mj-lt"/>
                <a:ea typeface="Calibri" panose="020F0502020204030204" pitchFamily="34" charset="0"/>
              </a:rPr>
              <a:t>cM</a:t>
            </a:r>
            <a:r>
              <a:rPr lang="en-GB" sz="2400" dirty="0">
                <a:latin typeface="+mj-lt"/>
                <a:ea typeface="Calibri" panose="020F0502020204030204" pitchFamily="34" charset="0"/>
              </a:rPr>
              <a:t>)</a:t>
            </a:r>
            <a:endParaRPr lang="en-US" sz="2400" dirty="0">
              <a:latin typeface="+mj-lt"/>
            </a:endParaRPr>
          </a:p>
        </p:txBody>
      </p:sp>
      <p:pic>
        <p:nvPicPr>
          <p:cNvPr id="3" name="Picture 2">
            <a:extLst>
              <a:ext uri="{FF2B5EF4-FFF2-40B4-BE49-F238E27FC236}">
                <a16:creationId xmlns:a16="http://schemas.microsoft.com/office/drawing/2014/main" id="{EDA655FC-CE50-474C-8059-127CBF10C0F1}"/>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3073705" y="1063385"/>
            <a:ext cx="2291787" cy="5722649"/>
          </a:xfrm>
          <a:prstGeom prst="rect">
            <a:avLst/>
          </a:prstGeom>
          <a:noFill/>
          <a:ln>
            <a:noFill/>
          </a:ln>
        </p:spPr>
      </p:pic>
      <p:sp>
        <p:nvSpPr>
          <p:cNvPr id="4" name="TextBox 3">
            <a:extLst>
              <a:ext uri="{FF2B5EF4-FFF2-40B4-BE49-F238E27FC236}">
                <a16:creationId xmlns:a16="http://schemas.microsoft.com/office/drawing/2014/main" id="{59BC97B2-CD17-1943-9AE3-F3C18C5A80D9}"/>
              </a:ext>
            </a:extLst>
          </p:cNvPr>
          <p:cNvSpPr txBox="1"/>
          <p:nvPr/>
        </p:nvSpPr>
        <p:spPr>
          <a:xfrm>
            <a:off x="7529248" y="6488668"/>
            <a:ext cx="1417983" cy="369332"/>
          </a:xfrm>
          <a:prstGeom prst="rect">
            <a:avLst/>
          </a:prstGeom>
          <a:noFill/>
        </p:spPr>
        <p:txBody>
          <a:bodyPr wrap="square" rtlCol="0">
            <a:spAutoFit/>
          </a:bodyPr>
          <a:lstStyle/>
          <a:p>
            <a:r>
              <a:rPr lang="en-US" dirty="0"/>
              <a:t>unpublished </a:t>
            </a:r>
          </a:p>
        </p:txBody>
      </p:sp>
      <p:pic>
        <p:nvPicPr>
          <p:cNvPr id="5" name="Picture 4">
            <a:extLst>
              <a:ext uri="{FF2B5EF4-FFF2-40B4-BE49-F238E27FC236}">
                <a16:creationId xmlns:a16="http://schemas.microsoft.com/office/drawing/2014/main" id="{24E5D15D-0DB3-0046-95BC-5F9FF0F354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0010" y="1869466"/>
            <a:ext cx="2577943" cy="3119068"/>
          </a:xfrm>
          <a:prstGeom prst="rect">
            <a:avLst/>
          </a:prstGeom>
        </p:spPr>
      </p:pic>
      <p:pic>
        <p:nvPicPr>
          <p:cNvPr id="8" name="Picture 7">
            <a:extLst>
              <a:ext uri="{FF2B5EF4-FFF2-40B4-BE49-F238E27FC236}">
                <a16:creationId xmlns:a16="http://schemas.microsoft.com/office/drawing/2014/main" id="{D226363E-01C4-3F42-AC91-67F6006560D4}"/>
              </a:ext>
            </a:extLst>
          </p:cNvPr>
          <p:cNvPicPr>
            <a:picLocks noChangeAspect="1"/>
          </p:cNvPicPr>
          <p:nvPr/>
        </p:nvPicPr>
        <p:blipFill>
          <a:blip r:embed="rId4"/>
          <a:stretch>
            <a:fillRect/>
          </a:stretch>
        </p:blipFill>
        <p:spPr>
          <a:xfrm>
            <a:off x="5693125" y="1570473"/>
            <a:ext cx="3045369" cy="4226426"/>
          </a:xfrm>
          <a:prstGeom prst="rect">
            <a:avLst/>
          </a:prstGeom>
        </p:spPr>
      </p:pic>
      <p:sp>
        <p:nvSpPr>
          <p:cNvPr id="10" name="TextBox 9">
            <a:extLst>
              <a:ext uri="{FF2B5EF4-FFF2-40B4-BE49-F238E27FC236}">
                <a16:creationId xmlns:a16="http://schemas.microsoft.com/office/drawing/2014/main" id="{2A02D60E-5B2D-1F44-B2C4-6C1566481DC1}"/>
              </a:ext>
            </a:extLst>
          </p:cNvPr>
          <p:cNvSpPr txBox="1"/>
          <p:nvPr/>
        </p:nvSpPr>
        <p:spPr>
          <a:xfrm>
            <a:off x="7394713" y="5737468"/>
            <a:ext cx="1749287" cy="338554"/>
          </a:xfrm>
          <a:prstGeom prst="rect">
            <a:avLst/>
          </a:prstGeom>
          <a:noFill/>
        </p:spPr>
        <p:txBody>
          <a:bodyPr wrap="square" rtlCol="0">
            <a:spAutoFit/>
          </a:bodyPr>
          <a:lstStyle/>
          <a:p>
            <a:r>
              <a:rPr lang="en-US" sz="1600" dirty="0"/>
              <a:t>Allen et al.2013</a:t>
            </a:r>
          </a:p>
        </p:txBody>
      </p:sp>
      <p:sp>
        <p:nvSpPr>
          <p:cNvPr id="11" name="TextBox 10">
            <a:extLst>
              <a:ext uri="{FF2B5EF4-FFF2-40B4-BE49-F238E27FC236}">
                <a16:creationId xmlns:a16="http://schemas.microsoft.com/office/drawing/2014/main" id="{2C49B135-2998-6A42-9336-34D40A239129}"/>
              </a:ext>
            </a:extLst>
          </p:cNvPr>
          <p:cNvSpPr txBox="1"/>
          <p:nvPr/>
        </p:nvSpPr>
        <p:spPr>
          <a:xfrm>
            <a:off x="596165" y="4511480"/>
            <a:ext cx="2291788" cy="954107"/>
          </a:xfrm>
          <a:prstGeom prst="rect">
            <a:avLst/>
          </a:prstGeom>
          <a:noFill/>
        </p:spPr>
        <p:txBody>
          <a:bodyPr wrap="square" rtlCol="0">
            <a:spAutoFit/>
          </a:bodyPr>
          <a:lstStyle/>
          <a:p>
            <a:r>
              <a:rPr lang="en-GB" sz="1400" dirty="0"/>
              <a:t>Melamed-</a:t>
            </a:r>
            <a:r>
              <a:rPr lang="en-GB" sz="1400" dirty="0" err="1"/>
              <a:t>Bessudo</a:t>
            </a:r>
            <a:r>
              <a:rPr lang="en-GB" sz="1400" dirty="0"/>
              <a:t> et al. 2005; Wu et al. 2015; Francis et al. 2007; </a:t>
            </a:r>
            <a:r>
              <a:rPr lang="en-GB" sz="1400" dirty="0" err="1"/>
              <a:t>Berchowitz</a:t>
            </a:r>
            <a:r>
              <a:rPr lang="en-GB" sz="1400" dirty="0"/>
              <a:t> and Copenhaver 2008.</a:t>
            </a:r>
          </a:p>
        </p:txBody>
      </p:sp>
    </p:spTree>
    <p:extLst>
      <p:ext uri="{BB962C8B-B14F-4D97-AF65-F5344CB8AC3E}">
        <p14:creationId xmlns:p14="http://schemas.microsoft.com/office/powerpoint/2010/main" val="681230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a:extLst>
              <a:ext uri="{FF2B5EF4-FFF2-40B4-BE49-F238E27FC236}">
                <a16:creationId xmlns:a16="http://schemas.microsoft.com/office/drawing/2014/main" id="{3C43A888-063E-F84D-9425-249F747F04E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32106" y="5514122"/>
            <a:ext cx="1305307" cy="1146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2">
            <a:extLst>
              <a:ext uri="{FF2B5EF4-FFF2-40B4-BE49-F238E27FC236}">
                <a16:creationId xmlns:a16="http://schemas.microsoft.com/office/drawing/2014/main" id="{CDC1756D-9215-BD4F-B54C-25207D7EE266}"/>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37413" y="5514122"/>
            <a:ext cx="1210251" cy="98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a:extLst>
              <a:ext uri="{FF2B5EF4-FFF2-40B4-BE49-F238E27FC236}">
                <a16:creationId xmlns:a16="http://schemas.microsoft.com/office/drawing/2014/main" id="{A702C93E-8714-F14D-8B5E-B5A1EBF5F8BB}"/>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80652" y="5489066"/>
            <a:ext cx="1210251" cy="117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4">
            <a:extLst>
              <a:ext uri="{FF2B5EF4-FFF2-40B4-BE49-F238E27FC236}">
                <a16:creationId xmlns:a16="http://schemas.microsoft.com/office/drawing/2014/main" id="{D4BA3A39-54E6-F743-B9A3-EA2604792783}"/>
              </a:ext>
            </a:extLst>
          </p:cNvPr>
          <p:cNvSpPr txBox="1">
            <a:spLocks noChangeArrowheads="1"/>
          </p:cNvSpPr>
          <p:nvPr/>
        </p:nvSpPr>
        <p:spPr bwMode="auto">
          <a:xfrm>
            <a:off x="186715" y="225416"/>
            <a:ext cx="4191321"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ea typeface="Century Gothic" panose="020B0502020202020204" pitchFamily="34" charset="0"/>
                <a:cs typeface="Century Gothic" panose="020B0502020202020204" pitchFamily="34" charset="0"/>
              </a:rPr>
              <a:t>Acknowledgements</a:t>
            </a:r>
          </a:p>
          <a:p>
            <a:pPr eaLnBrk="1" hangingPunct="1">
              <a:lnSpc>
                <a:spcPct val="100000"/>
              </a:lnSpc>
              <a:spcBef>
                <a:spcPct val="0"/>
              </a:spcBef>
              <a:buFontTx/>
              <a:buNone/>
            </a:pPr>
            <a:endParaRPr lang="en-US" altLang="en-US" sz="1600" dirty="0">
              <a:ea typeface="Century Gothic" panose="020B0502020202020204" pitchFamily="34" charset="0"/>
              <a:cs typeface="Century Gothic" panose="020B0502020202020204" pitchFamily="34" charset="0"/>
            </a:endParaRPr>
          </a:p>
          <a:p>
            <a:pPr eaLnBrk="1" hangingPunct="1">
              <a:lnSpc>
                <a:spcPct val="100000"/>
              </a:lnSpc>
              <a:spcBef>
                <a:spcPct val="0"/>
              </a:spcBef>
              <a:buFontTx/>
              <a:buNone/>
            </a:pPr>
            <a:r>
              <a:rPr lang="en-US" altLang="en-US" sz="1800" b="1" dirty="0">
                <a:ea typeface="Century Gothic" panose="020B0502020202020204" pitchFamily="34" charset="0"/>
                <a:cs typeface="Century Gothic" panose="020B0502020202020204" pitchFamily="34" charset="0"/>
              </a:rPr>
              <a:t>Ian Henderson </a:t>
            </a:r>
            <a:r>
              <a:rPr lang="en-US" altLang="en-US" sz="1800" dirty="0">
                <a:ea typeface="Century Gothic" panose="020B0502020202020204" pitchFamily="34" charset="0"/>
                <a:cs typeface="Century Gothic" panose="020B0502020202020204" pitchFamily="34" charset="0"/>
              </a:rPr>
              <a:t>(PhD Supervisor)</a:t>
            </a:r>
          </a:p>
          <a:p>
            <a:pPr eaLnBrk="1" hangingPunct="1">
              <a:lnSpc>
                <a:spcPct val="100000"/>
              </a:lnSpc>
              <a:spcBef>
                <a:spcPct val="0"/>
              </a:spcBef>
              <a:buFontTx/>
              <a:buNone/>
            </a:pPr>
            <a:r>
              <a:rPr lang="en-US" altLang="en-US" sz="1800" b="1" dirty="0" err="1">
                <a:ea typeface="Century Gothic" panose="020B0502020202020204" pitchFamily="34" charset="0"/>
                <a:cs typeface="Century Gothic" panose="020B0502020202020204" pitchFamily="34" charset="0"/>
              </a:rPr>
              <a:t>Kyuha</a:t>
            </a:r>
            <a:r>
              <a:rPr lang="en-US" altLang="en-US" sz="1800" b="1" dirty="0">
                <a:ea typeface="Century Gothic" panose="020B0502020202020204" pitchFamily="34" charset="0"/>
                <a:cs typeface="Century Gothic" panose="020B0502020202020204" pitchFamily="34" charset="0"/>
              </a:rPr>
              <a:t> Choi </a:t>
            </a:r>
            <a:r>
              <a:rPr lang="en-US" altLang="en-US" sz="1800" dirty="0">
                <a:ea typeface="Century Gothic" panose="020B0502020202020204" pitchFamily="34" charset="0"/>
                <a:cs typeface="Century Gothic" panose="020B0502020202020204" pitchFamily="34" charset="0"/>
              </a:rPr>
              <a:t>(former postdoc, collaborator) from Pohang University, South Korea </a:t>
            </a:r>
          </a:p>
          <a:p>
            <a:pPr eaLnBrk="1" hangingPunct="1">
              <a:lnSpc>
                <a:spcPct val="100000"/>
              </a:lnSpc>
              <a:spcBef>
                <a:spcPct val="0"/>
              </a:spcBef>
              <a:buFontTx/>
              <a:buNone/>
            </a:pPr>
            <a:r>
              <a:rPr lang="en-US" altLang="en-US" sz="1800" b="1" dirty="0">
                <a:ea typeface="Century Gothic" panose="020B0502020202020204" pitchFamily="34" charset="0"/>
                <a:cs typeface="Century Gothic" panose="020B0502020202020204" pitchFamily="34" charset="0"/>
              </a:rPr>
              <a:t>Christophe Lambing </a:t>
            </a:r>
            <a:r>
              <a:rPr lang="en-US" altLang="en-US" sz="1800" dirty="0">
                <a:ea typeface="Century Gothic" panose="020B0502020202020204" pitchFamily="34" charset="0"/>
                <a:cs typeface="Century Gothic" panose="020B0502020202020204" pitchFamily="34" charset="0"/>
              </a:rPr>
              <a:t>(cytology)</a:t>
            </a:r>
          </a:p>
          <a:p>
            <a:pPr eaLnBrk="1" hangingPunct="1">
              <a:lnSpc>
                <a:spcPct val="100000"/>
              </a:lnSpc>
              <a:spcBef>
                <a:spcPct val="0"/>
              </a:spcBef>
              <a:buFontTx/>
              <a:buNone/>
            </a:pPr>
            <a:r>
              <a:rPr lang="en-US" altLang="en-US" sz="1800" b="1" dirty="0">
                <a:ea typeface="Century Gothic" panose="020B0502020202020204" pitchFamily="34" charset="0"/>
                <a:cs typeface="Century Gothic" panose="020B0502020202020204" pitchFamily="34" charset="0"/>
              </a:rPr>
              <a:t>Heidi Serra </a:t>
            </a:r>
            <a:r>
              <a:rPr lang="en-US" altLang="en-US" sz="1800" dirty="0">
                <a:ea typeface="Century Gothic" panose="020B0502020202020204" pitchFamily="34" charset="0"/>
                <a:cs typeface="Century Gothic" panose="020B0502020202020204" pitchFamily="34" charset="0"/>
              </a:rPr>
              <a:t>(collaborator)</a:t>
            </a:r>
          </a:p>
          <a:p>
            <a:pPr eaLnBrk="1" hangingPunct="1">
              <a:lnSpc>
                <a:spcPct val="100000"/>
              </a:lnSpc>
              <a:spcBef>
                <a:spcPct val="0"/>
              </a:spcBef>
              <a:buFontTx/>
              <a:buNone/>
            </a:pPr>
            <a:r>
              <a:rPr lang="en-GB" altLang="en-US" sz="1800" b="1" dirty="0" err="1">
                <a:ea typeface="Century Gothic" panose="020B0502020202020204" pitchFamily="34" charset="0"/>
                <a:cs typeface="Century Gothic" panose="020B0502020202020204" pitchFamily="34" charset="0"/>
              </a:rPr>
              <a:t>Xiaohui</a:t>
            </a:r>
            <a:r>
              <a:rPr lang="en-GB" altLang="en-US" sz="1800" b="1" dirty="0">
                <a:ea typeface="Century Gothic" panose="020B0502020202020204" pitchFamily="34" charset="0"/>
                <a:cs typeface="Century Gothic" panose="020B0502020202020204" pitchFamily="34" charset="0"/>
              </a:rPr>
              <a:t> Zhao </a:t>
            </a:r>
            <a:r>
              <a:rPr lang="en-GB" altLang="en-US" sz="1800" dirty="0">
                <a:ea typeface="Century Gothic" panose="020B0502020202020204" pitchFamily="34" charset="0"/>
                <a:cs typeface="Century Gothic" panose="020B0502020202020204" pitchFamily="34" charset="0"/>
              </a:rPr>
              <a:t>(Bioinformatics)</a:t>
            </a:r>
          </a:p>
          <a:p>
            <a:pPr eaLnBrk="1" hangingPunct="1">
              <a:lnSpc>
                <a:spcPct val="100000"/>
              </a:lnSpc>
              <a:spcBef>
                <a:spcPct val="0"/>
              </a:spcBef>
              <a:buFontTx/>
              <a:buNone/>
            </a:pPr>
            <a:r>
              <a:rPr lang="en-GB" altLang="en-US" sz="1800" b="1" dirty="0">
                <a:ea typeface="Century Gothic" panose="020B0502020202020204" pitchFamily="34" charset="0"/>
                <a:cs typeface="Century Gothic" panose="020B0502020202020204" pitchFamily="34" charset="0"/>
              </a:rPr>
              <a:t>Bruno Santos </a:t>
            </a:r>
            <a:r>
              <a:rPr lang="en-GB" altLang="en-US" sz="1800" dirty="0">
                <a:ea typeface="Century Gothic" panose="020B0502020202020204" pitchFamily="34" charset="0"/>
                <a:cs typeface="Century Gothic" panose="020B0502020202020204" pitchFamily="34" charset="0"/>
              </a:rPr>
              <a:t>(Bioinformatics)</a:t>
            </a:r>
          </a:p>
          <a:p>
            <a:pPr eaLnBrk="1" hangingPunct="1">
              <a:lnSpc>
                <a:spcPct val="100000"/>
              </a:lnSpc>
              <a:spcBef>
                <a:spcPct val="0"/>
              </a:spcBef>
              <a:buFontTx/>
              <a:buNone/>
            </a:pPr>
            <a:r>
              <a:rPr lang="en-GB" altLang="en-US" sz="1800" b="1" dirty="0">
                <a:ea typeface="Century Gothic" panose="020B0502020202020204" pitchFamily="34" charset="0"/>
                <a:cs typeface="Century Gothic" panose="020B0502020202020204" pitchFamily="34" charset="0"/>
              </a:rPr>
              <a:t>Andy Tock </a:t>
            </a:r>
            <a:r>
              <a:rPr lang="en-GB" altLang="en-US" sz="1800" dirty="0">
                <a:ea typeface="Century Gothic" panose="020B0502020202020204" pitchFamily="34" charset="0"/>
                <a:cs typeface="Century Gothic" panose="020B0502020202020204" pitchFamily="34" charset="0"/>
              </a:rPr>
              <a:t>(Bioinformatics)</a:t>
            </a:r>
          </a:p>
          <a:p>
            <a:pPr>
              <a:lnSpc>
                <a:spcPct val="100000"/>
              </a:lnSpc>
              <a:spcBef>
                <a:spcPct val="0"/>
              </a:spcBef>
              <a:buNone/>
            </a:pPr>
            <a:r>
              <a:rPr lang="en-GB" altLang="en-US" sz="1800" b="1" dirty="0">
                <a:ea typeface="Century Gothic" panose="020B0502020202020204" pitchFamily="34" charset="0"/>
                <a:cs typeface="Century Gothic" panose="020B0502020202020204" pitchFamily="34" charset="0"/>
              </a:rPr>
              <a:t>Liliana</a:t>
            </a:r>
            <a:r>
              <a:rPr lang="en-GB" altLang="en-US" sz="1800" dirty="0">
                <a:ea typeface="Century Gothic" panose="020B0502020202020204" pitchFamily="34" charset="0"/>
                <a:cs typeface="Century Gothic" panose="020B0502020202020204" pitchFamily="34" charset="0"/>
              </a:rPr>
              <a:t> (PGF technician)</a:t>
            </a:r>
          </a:p>
          <a:p>
            <a:pPr eaLnBrk="1" hangingPunct="1">
              <a:lnSpc>
                <a:spcPct val="100000"/>
              </a:lnSpc>
              <a:spcBef>
                <a:spcPct val="0"/>
              </a:spcBef>
              <a:buFontTx/>
              <a:buNone/>
            </a:pPr>
            <a:r>
              <a:rPr lang="en-GB" altLang="en-US" sz="1800" b="1" dirty="0">
                <a:ea typeface="Century Gothic" panose="020B0502020202020204" pitchFamily="34" charset="0"/>
                <a:cs typeface="Century Gothic" panose="020B0502020202020204" pitchFamily="34" charset="0"/>
              </a:rPr>
              <a:t>Mel</a:t>
            </a:r>
            <a:r>
              <a:rPr lang="en-GB" altLang="en-US" sz="1800" dirty="0">
                <a:ea typeface="Century Gothic" panose="020B0502020202020204" pitchFamily="34" charset="0"/>
                <a:cs typeface="Century Gothic" panose="020B0502020202020204" pitchFamily="34" charset="0"/>
              </a:rPr>
              <a:t> (PGF technician)</a:t>
            </a:r>
          </a:p>
          <a:p>
            <a:pPr eaLnBrk="1" hangingPunct="1">
              <a:lnSpc>
                <a:spcPct val="100000"/>
              </a:lnSpc>
              <a:spcBef>
                <a:spcPct val="0"/>
              </a:spcBef>
              <a:buFontTx/>
              <a:buNone/>
            </a:pPr>
            <a:endParaRPr lang="en-GB" altLang="en-US" sz="1600" b="1" dirty="0">
              <a:ea typeface="Century Gothic" panose="020B0502020202020204" pitchFamily="34" charset="0"/>
              <a:cs typeface="Century Gothic" panose="020B0502020202020204" pitchFamily="34" charset="0"/>
            </a:endParaRPr>
          </a:p>
        </p:txBody>
      </p:sp>
      <p:pic>
        <p:nvPicPr>
          <p:cNvPr id="35845" name="Picture 5">
            <a:extLst>
              <a:ext uri="{FF2B5EF4-FFF2-40B4-BE49-F238E27FC236}">
                <a16:creationId xmlns:a16="http://schemas.microsoft.com/office/drawing/2014/main" id="{447EBE85-BA5E-F340-AAB1-8633100EF837}"/>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7580652" y="196981"/>
            <a:ext cx="1210251" cy="122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AD80CF9-A197-0F47-B814-5805D645FA5A}"/>
              </a:ext>
            </a:extLst>
          </p:cNvPr>
          <p:cNvPicPr>
            <a:picLocks noChangeAspect="1"/>
          </p:cNvPicPr>
          <p:nvPr/>
        </p:nvPicPr>
        <p:blipFill>
          <a:blip r:embed="rId6"/>
          <a:stretch>
            <a:fillRect/>
          </a:stretch>
        </p:blipFill>
        <p:spPr>
          <a:xfrm>
            <a:off x="356267" y="4015753"/>
            <a:ext cx="4070982" cy="1989439"/>
          </a:xfrm>
          <a:prstGeom prst="rect">
            <a:avLst/>
          </a:prstGeom>
        </p:spPr>
      </p:pic>
      <p:sp>
        <p:nvSpPr>
          <p:cNvPr id="4" name="Rectangle 3">
            <a:extLst>
              <a:ext uri="{FF2B5EF4-FFF2-40B4-BE49-F238E27FC236}">
                <a16:creationId xmlns:a16="http://schemas.microsoft.com/office/drawing/2014/main" id="{DE18FDFC-7B42-274E-8980-917BF57F4B94}"/>
              </a:ext>
            </a:extLst>
          </p:cNvPr>
          <p:cNvSpPr/>
          <p:nvPr/>
        </p:nvSpPr>
        <p:spPr>
          <a:xfrm>
            <a:off x="4732106" y="1594152"/>
            <a:ext cx="4191321" cy="3416320"/>
          </a:xfrm>
          <a:prstGeom prst="rect">
            <a:avLst/>
          </a:prstGeom>
        </p:spPr>
        <p:txBody>
          <a:bodyPr wrap="square">
            <a:spAutoFit/>
          </a:bodyPr>
          <a:lstStyle/>
          <a:p>
            <a:pPr>
              <a:spcBef>
                <a:spcPct val="0"/>
              </a:spcBef>
              <a:buNone/>
            </a:pPr>
            <a:r>
              <a:rPr lang="en-GB" altLang="en-US" b="1" dirty="0">
                <a:ea typeface="Century Gothic" panose="020B0502020202020204" pitchFamily="34" charset="0"/>
                <a:cs typeface="Century Gothic" panose="020B0502020202020204" pitchFamily="34" charset="0"/>
              </a:rPr>
              <a:t>P</a:t>
            </a:r>
            <a:r>
              <a:rPr lang="en-US" altLang="en-US" b="1" dirty="0" err="1">
                <a:ea typeface="Century Gothic" panose="020B0502020202020204" pitchFamily="34" charset="0"/>
                <a:cs typeface="Century Gothic" panose="020B0502020202020204" pitchFamily="34" charset="0"/>
              </a:rPr>
              <a:t>ablo</a:t>
            </a:r>
            <a:r>
              <a:rPr lang="en-US" altLang="en-US" b="1" dirty="0">
                <a:ea typeface="Century Gothic" panose="020B0502020202020204" pitchFamily="34" charset="0"/>
                <a:cs typeface="Century Gothic" panose="020B0502020202020204" pitchFamily="34" charset="0"/>
              </a:rPr>
              <a:t> Parra &amp; </a:t>
            </a:r>
            <a:r>
              <a:rPr lang="en-GB" altLang="en-US" b="1" dirty="0">
                <a:ea typeface="Century Gothic" panose="020B0502020202020204" pitchFamily="34" charset="0"/>
                <a:cs typeface="Century Gothic" panose="020B0502020202020204" pitchFamily="34" charset="0"/>
              </a:rPr>
              <a:t>M</a:t>
            </a:r>
            <a:r>
              <a:rPr lang="en-US" altLang="en-US" b="1" dirty="0" err="1">
                <a:ea typeface="Century Gothic" panose="020B0502020202020204" pitchFamily="34" charset="0"/>
                <a:cs typeface="Century Gothic" panose="020B0502020202020204" pitchFamily="34" charset="0"/>
              </a:rPr>
              <a:t>onica</a:t>
            </a:r>
            <a:r>
              <a:rPr lang="en-US" altLang="en-US" b="1" dirty="0">
                <a:ea typeface="Century Gothic" panose="020B0502020202020204" pitchFamily="34" charset="0"/>
                <a:cs typeface="Century Gothic" panose="020B0502020202020204" pitchFamily="34" charset="0"/>
              </a:rPr>
              <a:t> </a:t>
            </a:r>
            <a:r>
              <a:rPr lang="en-US" altLang="en-US" b="1" dirty="0" err="1">
                <a:ea typeface="Century Gothic" panose="020B0502020202020204" pitchFamily="34" charset="0"/>
                <a:cs typeface="Century Gothic" panose="020B0502020202020204" pitchFamily="34" charset="0"/>
              </a:rPr>
              <a:t>Pradillo</a:t>
            </a:r>
            <a:r>
              <a:rPr lang="en-US" altLang="en-US" b="1" dirty="0">
                <a:ea typeface="Century Gothic" panose="020B0502020202020204" pitchFamily="34" charset="0"/>
                <a:cs typeface="Century Gothic" panose="020B0502020202020204" pitchFamily="34" charset="0"/>
              </a:rPr>
              <a:t> </a:t>
            </a:r>
            <a:r>
              <a:rPr lang="en-US" altLang="en-US" dirty="0">
                <a:ea typeface="Century Gothic" panose="020B0502020202020204" pitchFamily="34" charset="0"/>
                <a:cs typeface="Century Gothic" panose="020B0502020202020204" pitchFamily="34" charset="0"/>
              </a:rPr>
              <a:t>from </a:t>
            </a:r>
            <a:r>
              <a:rPr lang="en-US" altLang="en-US" dirty="0" err="1">
                <a:ea typeface="Century Gothic" panose="020B0502020202020204" pitchFamily="34" charset="0"/>
                <a:cs typeface="Century Gothic" panose="020B0502020202020204" pitchFamily="34" charset="0"/>
              </a:rPr>
              <a:t>Complutense</a:t>
            </a:r>
            <a:r>
              <a:rPr lang="en-US" altLang="en-US" dirty="0">
                <a:ea typeface="Century Gothic" panose="020B0502020202020204" pitchFamily="34" charset="0"/>
                <a:cs typeface="Century Gothic" panose="020B0502020202020204" pitchFamily="34" charset="0"/>
              </a:rPr>
              <a:t> University, Spain, COMREC member (</a:t>
            </a:r>
            <a:r>
              <a:rPr lang="en-US" altLang="en-US" dirty="0" err="1">
                <a:ea typeface="Century Gothic" panose="020B0502020202020204" pitchFamily="34" charset="0"/>
                <a:cs typeface="Century Gothic" panose="020B0502020202020204" pitchFamily="34" charset="0"/>
              </a:rPr>
              <a:t>Immunocytology</a:t>
            </a:r>
            <a:r>
              <a:rPr lang="en-US" altLang="en-US" dirty="0">
                <a:ea typeface="Century Gothic" panose="020B0502020202020204" pitchFamily="34" charset="0"/>
                <a:cs typeface="Century Gothic" panose="020B0502020202020204" pitchFamily="34" charset="0"/>
              </a:rPr>
              <a:t>)</a:t>
            </a:r>
          </a:p>
          <a:p>
            <a:pPr>
              <a:spcBef>
                <a:spcPct val="0"/>
              </a:spcBef>
              <a:buNone/>
            </a:pPr>
            <a:r>
              <a:rPr lang="en-GB" altLang="en-US" b="1" dirty="0">
                <a:ea typeface="Century Gothic" panose="020B0502020202020204" pitchFamily="34" charset="0"/>
                <a:cs typeface="Century Gothic" panose="020B0502020202020204" pitchFamily="34" charset="0"/>
              </a:rPr>
              <a:t>Kim Osman &amp; Chris Franklin </a:t>
            </a:r>
            <a:r>
              <a:rPr lang="en-GB" altLang="en-US" dirty="0">
                <a:ea typeface="Century Gothic" panose="020B0502020202020204" pitchFamily="34" charset="0"/>
                <a:cs typeface="Century Gothic" panose="020B0502020202020204" pitchFamily="34" charset="0"/>
              </a:rPr>
              <a:t>(Antibodies, COMREC member)</a:t>
            </a:r>
          </a:p>
          <a:p>
            <a:pPr>
              <a:lnSpc>
                <a:spcPct val="100000"/>
              </a:lnSpc>
              <a:spcBef>
                <a:spcPct val="0"/>
              </a:spcBef>
              <a:buNone/>
            </a:pPr>
            <a:r>
              <a:rPr lang="en-GB" altLang="en-US" b="1" dirty="0">
                <a:ea typeface="Century Gothic" panose="020B0502020202020204" pitchFamily="34" charset="0"/>
                <a:cs typeface="Century Gothic" panose="020B0502020202020204" pitchFamily="34" charset="0"/>
              </a:rPr>
              <a:t>Avraham Levy </a:t>
            </a:r>
            <a:r>
              <a:rPr lang="en-GB" altLang="en-US" dirty="0">
                <a:ea typeface="Century Gothic" panose="020B0502020202020204" pitchFamily="34" charset="0"/>
                <a:cs typeface="Century Gothic" panose="020B0502020202020204" pitchFamily="34" charset="0"/>
              </a:rPr>
              <a:t>(Seed FTLs) </a:t>
            </a:r>
          </a:p>
          <a:p>
            <a:pPr>
              <a:lnSpc>
                <a:spcPct val="100000"/>
              </a:lnSpc>
              <a:spcBef>
                <a:spcPct val="0"/>
              </a:spcBef>
              <a:buNone/>
            </a:pPr>
            <a:r>
              <a:rPr lang="en-GB" altLang="en-US" b="1" dirty="0">
                <a:ea typeface="Century Gothic" panose="020B0502020202020204" pitchFamily="34" charset="0"/>
                <a:cs typeface="Century Gothic" panose="020B0502020202020204" pitchFamily="34" charset="0"/>
              </a:rPr>
              <a:t>Gregory Copenhaver </a:t>
            </a:r>
            <a:r>
              <a:rPr lang="en-GB" altLang="en-US" dirty="0">
                <a:ea typeface="Century Gothic" panose="020B0502020202020204" pitchFamily="34" charset="0"/>
                <a:cs typeface="Century Gothic" panose="020B0502020202020204" pitchFamily="34" charset="0"/>
              </a:rPr>
              <a:t>(Pollen FTLs)</a:t>
            </a:r>
          </a:p>
          <a:p>
            <a:pPr>
              <a:lnSpc>
                <a:spcPct val="100000"/>
              </a:lnSpc>
              <a:spcBef>
                <a:spcPct val="0"/>
              </a:spcBef>
              <a:buNone/>
            </a:pPr>
            <a:endParaRPr lang="en-GB" altLang="en-US" dirty="0">
              <a:ea typeface="Century Gothic" panose="020B0502020202020204" pitchFamily="34" charset="0"/>
              <a:cs typeface="Century Gothic" panose="020B0502020202020204" pitchFamily="34" charset="0"/>
            </a:endParaRPr>
          </a:p>
          <a:p>
            <a:pPr>
              <a:spcBef>
                <a:spcPct val="0"/>
              </a:spcBef>
            </a:pPr>
            <a:r>
              <a:rPr lang="en-GB" altLang="en-US" b="1" dirty="0">
                <a:ea typeface="Century Gothic" panose="020B0502020202020204" pitchFamily="34" charset="0"/>
                <a:cs typeface="Century Gothic" panose="020B0502020202020204" pitchFamily="34" charset="0"/>
              </a:rPr>
              <a:t>Peter </a:t>
            </a:r>
            <a:r>
              <a:rPr lang="en-GB" altLang="en-US" b="1" dirty="0" err="1">
                <a:ea typeface="Century Gothic" panose="020B0502020202020204" pitchFamily="34" charset="0"/>
                <a:cs typeface="Century Gothic" panose="020B0502020202020204" pitchFamily="34" charset="0"/>
              </a:rPr>
              <a:t>Schlogelhofer</a:t>
            </a:r>
            <a:r>
              <a:rPr lang="en-GB" altLang="en-US" b="1" dirty="0">
                <a:ea typeface="Century Gothic" panose="020B0502020202020204" pitchFamily="34" charset="0"/>
                <a:cs typeface="Century Gothic" panose="020B0502020202020204" pitchFamily="34" charset="0"/>
              </a:rPr>
              <a:t> </a:t>
            </a:r>
            <a:r>
              <a:rPr lang="en-GB" altLang="en-US" dirty="0">
                <a:ea typeface="Century Gothic" panose="020B0502020202020204" pitchFamily="34" charset="0"/>
                <a:cs typeface="Century Gothic" panose="020B0502020202020204" pitchFamily="34" charset="0"/>
              </a:rPr>
              <a:t>(PhD Examiner, University of Vienna, COMREC member)</a:t>
            </a:r>
          </a:p>
          <a:p>
            <a:pPr>
              <a:lnSpc>
                <a:spcPct val="100000"/>
              </a:lnSpc>
              <a:spcBef>
                <a:spcPct val="0"/>
              </a:spcBef>
              <a:buNone/>
            </a:pPr>
            <a:endParaRPr lang="en-GB" altLang="en-US" b="1" dirty="0">
              <a:ea typeface="Century Gothic" panose="020B0502020202020204" pitchFamily="34" charset="0"/>
              <a:cs typeface="Century Gothic" panose="020B0502020202020204" pitchFamily="34" charset="0"/>
            </a:endParaRPr>
          </a:p>
          <a:p>
            <a:pPr>
              <a:lnSpc>
                <a:spcPct val="100000"/>
              </a:lnSpc>
              <a:spcBef>
                <a:spcPct val="0"/>
              </a:spcBef>
              <a:buNone/>
            </a:pPr>
            <a:r>
              <a:rPr lang="en-GB" altLang="en-US" b="1" dirty="0">
                <a:ea typeface="Century Gothic" panose="020B0502020202020204" pitchFamily="34" charset="0"/>
                <a:cs typeface="Century Gothic" panose="020B0502020202020204" pitchFamily="34" charset="0"/>
              </a:rPr>
              <a:t>COMREC Marie Curie ITN </a:t>
            </a:r>
          </a:p>
        </p:txBody>
      </p:sp>
    </p:spTree>
    <p:extLst>
      <p:ext uri="{BB962C8B-B14F-4D97-AF65-F5344CB8AC3E}">
        <p14:creationId xmlns:p14="http://schemas.microsoft.com/office/powerpoint/2010/main" val="2618982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B40A1-FD0E-084F-8035-48438361646E}"/>
              </a:ext>
            </a:extLst>
          </p:cNvPr>
          <p:cNvSpPr txBox="1"/>
          <p:nvPr/>
        </p:nvSpPr>
        <p:spPr>
          <a:xfrm>
            <a:off x="791934" y="2393251"/>
            <a:ext cx="7560129" cy="1692771"/>
          </a:xfrm>
          <a:prstGeom prst="rect">
            <a:avLst/>
          </a:prstGeom>
          <a:noFill/>
        </p:spPr>
        <p:txBody>
          <a:bodyPr wrap="square" rtlCol="0">
            <a:spAutoFit/>
          </a:bodyPr>
          <a:lstStyle/>
          <a:p>
            <a:pPr algn="ctr"/>
            <a:r>
              <a:rPr lang="en-US" sz="3200" b="1" dirty="0"/>
              <a:t>Few Concepts in Genetics</a:t>
            </a:r>
          </a:p>
          <a:p>
            <a:pPr algn="ctr"/>
            <a:endParaRPr lang="en-US" sz="3200" b="1" dirty="0"/>
          </a:p>
          <a:p>
            <a:pPr algn="ctr"/>
            <a:r>
              <a:rPr lang="en-US" sz="4000" b="1" dirty="0">
                <a:solidFill>
                  <a:srgbClr val="00B050"/>
                </a:solidFill>
              </a:rPr>
              <a:t>To refresh !!!!</a:t>
            </a:r>
          </a:p>
        </p:txBody>
      </p:sp>
      <p:sp>
        <p:nvSpPr>
          <p:cNvPr id="3" name="TextBox 2">
            <a:extLst>
              <a:ext uri="{FF2B5EF4-FFF2-40B4-BE49-F238E27FC236}">
                <a16:creationId xmlns:a16="http://schemas.microsoft.com/office/drawing/2014/main" id="{700DB87E-E05C-D542-892D-4088DD9EC0AC}"/>
              </a:ext>
            </a:extLst>
          </p:cNvPr>
          <p:cNvSpPr txBox="1"/>
          <p:nvPr/>
        </p:nvSpPr>
        <p:spPr>
          <a:xfrm>
            <a:off x="3633106" y="800100"/>
            <a:ext cx="1877786" cy="584775"/>
          </a:xfrm>
          <a:prstGeom prst="rect">
            <a:avLst/>
          </a:prstGeom>
          <a:noFill/>
        </p:spPr>
        <p:txBody>
          <a:bodyPr wrap="square" rtlCol="0">
            <a:spAutoFit/>
          </a:bodyPr>
          <a:lstStyle/>
          <a:p>
            <a:pPr algn="ctr"/>
            <a:r>
              <a:rPr lang="en-US" sz="3200" b="1" dirty="0">
                <a:solidFill>
                  <a:srgbClr val="FF0000"/>
                </a:solidFill>
              </a:rPr>
              <a:t>PART II</a:t>
            </a:r>
          </a:p>
        </p:txBody>
      </p:sp>
    </p:spTree>
    <p:extLst>
      <p:ext uri="{BB962C8B-B14F-4D97-AF65-F5344CB8AC3E}">
        <p14:creationId xmlns:p14="http://schemas.microsoft.com/office/powerpoint/2010/main" val="1348076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52079-9D3F-644D-9C7F-110DD0FA18B8}"/>
              </a:ext>
            </a:extLst>
          </p:cNvPr>
          <p:cNvSpPr txBox="1"/>
          <p:nvPr/>
        </p:nvSpPr>
        <p:spPr>
          <a:xfrm>
            <a:off x="2360077" y="232213"/>
            <a:ext cx="4496871" cy="523220"/>
          </a:xfrm>
          <a:prstGeom prst="rect">
            <a:avLst/>
          </a:prstGeom>
          <a:noFill/>
        </p:spPr>
        <p:txBody>
          <a:bodyPr wrap="square" rtlCol="0">
            <a:spAutoFit/>
          </a:bodyPr>
          <a:lstStyle/>
          <a:p>
            <a:pPr algn="ctr"/>
            <a:r>
              <a:rPr lang="en-US" sz="2800" b="1" dirty="0">
                <a:solidFill>
                  <a:srgbClr val="FF0000"/>
                </a:solidFill>
              </a:rPr>
              <a:t>Mendel’s laws of Inheritance</a:t>
            </a:r>
          </a:p>
        </p:txBody>
      </p:sp>
      <p:pic>
        <p:nvPicPr>
          <p:cNvPr id="1026" name="Picture 2" descr="Gregor Mendel - Life, Experiments &amp; Facts - Biography">
            <a:extLst>
              <a:ext uri="{FF2B5EF4-FFF2-40B4-BE49-F238E27FC236}">
                <a16:creationId xmlns:a16="http://schemas.microsoft.com/office/drawing/2014/main" id="{52AED849-C2E5-9848-AFCA-8C66993213E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56948" y="2660272"/>
            <a:ext cx="1989628" cy="21054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3429EF-2043-5340-A30F-E8737A589AB2}"/>
              </a:ext>
            </a:extLst>
          </p:cNvPr>
          <p:cNvSpPr txBox="1"/>
          <p:nvPr/>
        </p:nvSpPr>
        <p:spPr>
          <a:xfrm>
            <a:off x="6983052" y="4765675"/>
            <a:ext cx="1863524" cy="523220"/>
          </a:xfrm>
          <a:prstGeom prst="rect">
            <a:avLst/>
          </a:prstGeom>
          <a:noFill/>
        </p:spPr>
        <p:txBody>
          <a:bodyPr wrap="square" rtlCol="0">
            <a:spAutoFit/>
          </a:bodyPr>
          <a:lstStyle/>
          <a:p>
            <a:pPr algn="ctr"/>
            <a:r>
              <a:rPr lang="en-US" sz="1400" b="1" dirty="0"/>
              <a:t>Johann Gregor Mendel (1822-1884)</a:t>
            </a:r>
          </a:p>
        </p:txBody>
      </p:sp>
      <p:sp>
        <p:nvSpPr>
          <p:cNvPr id="9" name="TextBox 8">
            <a:extLst>
              <a:ext uri="{FF2B5EF4-FFF2-40B4-BE49-F238E27FC236}">
                <a16:creationId xmlns:a16="http://schemas.microsoft.com/office/drawing/2014/main" id="{292DABC1-2E3B-184D-B435-879552EA7C7D}"/>
              </a:ext>
            </a:extLst>
          </p:cNvPr>
          <p:cNvSpPr txBox="1"/>
          <p:nvPr/>
        </p:nvSpPr>
        <p:spPr>
          <a:xfrm>
            <a:off x="1241616" y="768886"/>
            <a:ext cx="6591319" cy="1477328"/>
          </a:xfrm>
          <a:prstGeom prst="rect">
            <a:avLst/>
          </a:prstGeom>
          <a:noFill/>
        </p:spPr>
        <p:txBody>
          <a:bodyPr wrap="square" rtlCol="0">
            <a:spAutoFit/>
          </a:bodyPr>
          <a:lstStyle/>
          <a:p>
            <a:endParaRPr lang="en-US" b="1" dirty="0"/>
          </a:p>
          <a:p>
            <a:pPr marL="342900" indent="-342900" algn="just">
              <a:buFont typeface="+mj-lt"/>
              <a:buAutoNum type="arabicPeriod"/>
            </a:pPr>
            <a:r>
              <a:rPr lang="en-US" sz="2400" b="1" dirty="0"/>
              <a:t>Law of dominance </a:t>
            </a:r>
            <a:endParaRPr lang="en-US" b="1" dirty="0"/>
          </a:p>
          <a:p>
            <a:pPr algn="just"/>
            <a:r>
              <a:rPr lang="en-US" sz="1600" dirty="0"/>
              <a:t>When two homozygous individuals with (TT &amp; </a:t>
            </a:r>
            <a:r>
              <a:rPr lang="en-US" sz="1600" dirty="0" err="1"/>
              <a:t>tt</a:t>
            </a:r>
            <a:r>
              <a:rPr lang="en-US" sz="1600" dirty="0"/>
              <a:t>) one or more (RRYY &amp; </a:t>
            </a:r>
            <a:r>
              <a:rPr lang="en-US" sz="1600" dirty="0" err="1"/>
              <a:t>rryy</a:t>
            </a:r>
            <a:r>
              <a:rPr lang="en-US" sz="1600" dirty="0"/>
              <a:t>) sets of contrasting traits are crossed, the visible characters in the F1 hybrids are </a:t>
            </a:r>
            <a:r>
              <a:rPr lang="en-US" sz="1600" b="1" dirty="0"/>
              <a:t>dominant </a:t>
            </a:r>
            <a:r>
              <a:rPr lang="en-US" sz="1600" dirty="0"/>
              <a:t>and those which do not appear are </a:t>
            </a:r>
            <a:r>
              <a:rPr lang="en-US" sz="1600" b="1" dirty="0"/>
              <a:t>recessive</a:t>
            </a:r>
            <a:r>
              <a:rPr lang="en-US" sz="1600" dirty="0"/>
              <a:t>.</a:t>
            </a:r>
            <a:endParaRPr lang="en-US" b="1" dirty="0"/>
          </a:p>
        </p:txBody>
      </p:sp>
      <p:pic>
        <p:nvPicPr>
          <p:cNvPr id="10" name="Picture 9">
            <a:extLst>
              <a:ext uri="{FF2B5EF4-FFF2-40B4-BE49-F238E27FC236}">
                <a16:creationId xmlns:a16="http://schemas.microsoft.com/office/drawing/2014/main" id="{33BAD356-C43A-A44A-B828-A34F2A3E67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99381" y="2373402"/>
            <a:ext cx="4270076" cy="3800837"/>
          </a:xfrm>
          <a:prstGeom prst="rect">
            <a:avLst/>
          </a:prstGeom>
        </p:spPr>
      </p:pic>
      <p:sp>
        <p:nvSpPr>
          <p:cNvPr id="11" name="TextBox 10">
            <a:extLst>
              <a:ext uri="{FF2B5EF4-FFF2-40B4-BE49-F238E27FC236}">
                <a16:creationId xmlns:a16="http://schemas.microsoft.com/office/drawing/2014/main" id="{A4F8D77E-7505-CA45-B58E-2326D8B273B2}"/>
              </a:ext>
            </a:extLst>
          </p:cNvPr>
          <p:cNvSpPr txBox="1"/>
          <p:nvPr/>
        </p:nvSpPr>
        <p:spPr>
          <a:xfrm>
            <a:off x="4437918" y="6089114"/>
            <a:ext cx="1863524" cy="307777"/>
          </a:xfrm>
          <a:prstGeom prst="rect">
            <a:avLst/>
          </a:prstGeom>
          <a:noFill/>
        </p:spPr>
        <p:txBody>
          <a:bodyPr wrap="square" rtlCol="0">
            <a:spAutoFit/>
          </a:bodyPr>
          <a:lstStyle/>
          <a:p>
            <a:pPr algn="ctr"/>
            <a:r>
              <a:rPr lang="en-US" sz="1200" dirty="0"/>
              <a:t>Khan</a:t>
            </a:r>
            <a:r>
              <a:rPr lang="en-US" sz="1400" dirty="0"/>
              <a:t> academy</a:t>
            </a:r>
          </a:p>
        </p:txBody>
      </p:sp>
    </p:spTree>
    <p:extLst>
      <p:ext uri="{BB962C8B-B14F-4D97-AF65-F5344CB8AC3E}">
        <p14:creationId xmlns:p14="http://schemas.microsoft.com/office/powerpoint/2010/main" val="498364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1064</TotalTime>
  <Words>2201</Words>
  <Application>Microsoft Macintosh PowerPoint</Application>
  <PresentationFormat>On-screen Show (4:3)</PresentationFormat>
  <Paragraphs>293</Paragraphs>
  <Slides>30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Century Gothic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Linkage Mapping steps</vt:lpstr>
      <vt:lpstr>PowerPoint Presentation</vt:lpstr>
      <vt:lpstr>Developing Mapping Population</vt:lpstr>
      <vt:lpstr>PowerPoint Presentation</vt:lpstr>
      <vt:lpstr>PowerPoint Presentation</vt:lpstr>
      <vt:lpstr>PowerPoint Presentation</vt:lpstr>
      <vt:lpstr>PowerPoint Presentation</vt:lpstr>
      <vt:lpstr>Linkage analysis</vt:lpstr>
      <vt:lpstr>Recombination frequency</vt:lpstr>
      <vt:lpstr>PowerPoint Presentation</vt:lpstr>
      <vt:lpstr>PowerPoint Presentation</vt:lpstr>
      <vt:lpstr>In double heterozyote:</vt:lpstr>
      <vt:lpstr>Recombination frequency</vt:lpstr>
      <vt:lpstr>Crossing Over /Recombination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Divyashree Nageswaran</dc:creator>
  <cp:lastModifiedBy>sujan</cp:lastModifiedBy>
  <cp:revision>184</cp:revision>
  <cp:lastPrinted>2020-11-22T19:21:04Z</cp:lastPrinted>
  <dcterms:created xsi:type="dcterms:W3CDTF">2020-11-22T09:42:10Z</dcterms:created>
  <dcterms:modified xsi:type="dcterms:W3CDTF">2020-11-23T05:51:53Z</dcterms:modified>
</cp:coreProperties>
</file>